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71"/>
  </p:notesMasterIdLst>
  <p:handoutMasterIdLst>
    <p:handoutMasterId r:id="rId72"/>
  </p:handoutMasterIdLst>
  <p:sldIdLst>
    <p:sldId id="256" r:id="rId3"/>
    <p:sldId id="390" r:id="rId4"/>
    <p:sldId id="392" r:id="rId5"/>
    <p:sldId id="409" r:id="rId6"/>
    <p:sldId id="393" r:id="rId7"/>
    <p:sldId id="394" r:id="rId8"/>
    <p:sldId id="396" r:id="rId9"/>
    <p:sldId id="428" r:id="rId10"/>
    <p:sldId id="437" r:id="rId11"/>
    <p:sldId id="446" r:id="rId12"/>
    <p:sldId id="268" r:id="rId13"/>
    <p:sldId id="316" r:id="rId14"/>
    <p:sldId id="376" r:id="rId15"/>
    <p:sldId id="321" r:id="rId16"/>
    <p:sldId id="320" r:id="rId17"/>
    <p:sldId id="257" r:id="rId18"/>
    <p:sldId id="311" r:id="rId19"/>
    <p:sldId id="277" r:id="rId20"/>
    <p:sldId id="329" r:id="rId21"/>
    <p:sldId id="371" r:id="rId22"/>
    <p:sldId id="372" r:id="rId23"/>
    <p:sldId id="341" r:id="rId24"/>
    <p:sldId id="410" r:id="rId25"/>
    <p:sldId id="281" r:id="rId26"/>
    <p:sldId id="322" r:id="rId27"/>
    <p:sldId id="434" r:id="rId28"/>
    <p:sldId id="279" r:id="rId29"/>
    <p:sldId id="282" r:id="rId30"/>
    <p:sldId id="346" r:id="rId31"/>
    <p:sldId id="347" r:id="rId32"/>
    <p:sldId id="349" r:id="rId33"/>
    <p:sldId id="344" r:id="rId34"/>
    <p:sldId id="351" r:id="rId35"/>
    <p:sldId id="352" r:id="rId36"/>
    <p:sldId id="353" r:id="rId37"/>
    <p:sldId id="380" r:id="rId38"/>
    <p:sldId id="387" r:id="rId39"/>
    <p:sldId id="354" r:id="rId40"/>
    <p:sldId id="355" r:id="rId41"/>
    <p:sldId id="350" r:id="rId42"/>
    <p:sldId id="447" r:id="rId43"/>
    <p:sldId id="411" r:id="rId44"/>
    <p:sldId id="448" r:id="rId45"/>
    <p:sldId id="397" r:id="rId46"/>
    <p:sldId id="401" r:id="rId47"/>
    <p:sldId id="402" r:id="rId48"/>
    <p:sldId id="407" r:id="rId49"/>
    <p:sldId id="408" r:id="rId50"/>
    <p:sldId id="403" r:id="rId51"/>
    <p:sldId id="404" r:id="rId52"/>
    <p:sldId id="418" r:id="rId53"/>
    <p:sldId id="419" r:id="rId54"/>
    <p:sldId id="433" r:id="rId55"/>
    <p:sldId id="412" r:id="rId56"/>
    <p:sldId id="429" r:id="rId57"/>
    <p:sldId id="432" r:id="rId58"/>
    <p:sldId id="449" r:id="rId59"/>
    <p:sldId id="417" r:id="rId60"/>
    <p:sldId id="427" r:id="rId61"/>
    <p:sldId id="450" r:id="rId62"/>
    <p:sldId id="422" r:id="rId63"/>
    <p:sldId id="423" r:id="rId64"/>
    <p:sldId id="424" r:id="rId65"/>
    <p:sldId id="425" r:id="rId66"/>
    <p:sldId id="426" r:id="rId67"/>
    <p:sldId id="438" r:id="rId68"/>
    <p:sldId id="431" r:id="rId69"/>
    <p:sldId id="379"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A1E"/>
    <a:srgbClr val="A68249"/>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9313D-0AE2-B540-AF9D-108D3A619D9F}" v="292" dt="2018-08-27T22:42:30.447"/>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82157"/>
  </p:normalViewPr>
  <p:slideViewPr>
    <p:cSldViewPr snapToGrid="0">
      <p:cViewPr varScale="1">
        <p:scale>
          <a:sx n="106" d="100"/>
          <a:sy n="106" d="100"/>
        </p:scale>
        <p:origin x="1104" y="184"/>
      </p:cViewPr>
      <p:guideLst>
        <p:guide pos="3840"/>
        <p:guide orient="horz" pos="2160"/>
      </p:guideLst>
    </p:cSldViewPr>
  </p:slideViewPr>
  <p:notesTextViewPr>
    <p:cViewPr>
      <p:scale>
        <a:sx n="1" d="1"/>
        <a:sy n="1" d="1"/>
      </p:scale>
      <p:origin x="0" y="0"/>
    </p:cViewPr>
  </p:notesTextViewPr>
  <p:sorterViewPr>
    <p:cViewPr>
      <p:scale>
        <a:sx n="66" d="100"/>
        <a:sy n="66" d="100"/>
      </p:scale>
      <p:origin x="0" y="-9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1.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4400"/>
              <a:t>Knowledge about the Brain</a:t>
            </a:r>
          </a:p>
        </c:rich>
      </c:tx>
      <c:layout>
        <c:manualLayout>
          <c:xMode val="edge"/>
          <c:yMode val="edge"/>
          <c:x val="0.22179610850574799"/>
          <c:y val="6.0018235665100998E-2"/>
        </c:manualLayout>
      </c:layout>
      <c:overlay val="0"/>
    </c:title>
    <c:autoTitleDeleted val="0"/>
    <c:plotArea>
      <c:layout>
        <c:manualLayout>
          <c:layoutTarget val="inner"/>
          <c:xMode val="edge"/>
          <c:yMode val="edge"/>
          <c:x val="4.6942481675593603E-2"/>
          <c:y val="4.1819157753747803E-2"/>
          <c:w val="0.93818302937031395"/>
          <c:h val="0.80799332527703704"/>
        </c:manualLayout>
      </c:layout>
      <c:lineChart>
        <c:grouping val="standard"/>
        <c:varyColors val="0"/>
        <c:ser>
          <c:idx val="0"/>
          <c:order val="0"/>
          <c:tx>
            <c:strRef>
              <c:f>Sheet1!$B$1</c:f>
              <c:strCache>
                <c:ptCount val="1"/>
                <c:pt idx="0">
                  <c:v>KNOWLEDGE</c:v>
                </c:pt>
              </c:strCache>
            </c:strRef>
          </c:tx>
          <c:marker>
            <c:symbol val="none"/>
          </c:marker>
          <c:cat>
            <c:strRef>
              <c:f>Sheet1!$A$2:$A$28</c:f>
              <c:strCache>
                <c:ptCount val="27"/>
                <c:pt idx="0">
                  <c:v>500 BC</c:v>
                </c:pt>
                <c:pt idx="1">
                  <c:v>400 BC</c:v>
                </c:pt>
                <c:pt idx="2">
                  <c:v>300 BC </c:v>
                </c:pt>
                <c:pt idx="3">
                  <c:v>200BC</c:v>
                </c:pt>
                <c:pt idx="4">
                  <c:v>100 BC</c:v>
                </c:pt>
                <c:pt idx="5">
                  <c:v>0 AD</c:v>
                </c:pt>
                <c:pt idx="6">
                  <c:v>100 AD</c:v>
                </c:pt>
                <c:pt idx="7">
                  <c:v>200 AD</c:v>
                </c:pt>
                <c:pt idx="8">
                  <c:v>300 AD</c:v>
                </c:pt>
                <c:pt idx="9">
                  <c:v>400 AD</c:v>
                </c:pt>
                <c:pt idx="10">
                  <c:v>500 AD</c:v>
                </c:pt>
                <c:pt idx="11">
                  <c:v>600 AD</c:v>
                </c:pt>
                <c:pt idx="12">
                  <c:v>700 AD</c:v>
                </c:pt>
                <c:pt idx="13">
                  <c:v>800 AD</c:v>
                </c:pt>
                <c:pt idx="14">
                  <c:v>900 AD</c:v>
                </c:pt>
                <c:pt idx="15">
                  <c:v>1000 AD</c:v>
                </c:pt>
                <c:pt idx="16">
                  <c:v>1100 AD</c:v>
                </c:pt>
                <c:pt idx="17">
                  <c:v>1200 AD</c:v>
                </c:pt>
                <c:pt idx="18">
                  <c:v>1300 AD</c:v>
                </c:pt>
                <c:pt idx="19">
                  <c:v>1400 AD</c:v>
                </c:pt>
                <c:pt idx="20">
                  <c:v>1500 AD</c:v>
                </c:pt>
                <c:pt idx="21">
                  <c:v>1600 AD</c:v>
                </c:pt>
                <c:pt idx="22">
                  <c:v>1700 AD</c:v>
                </c:pt>
                <c:pt idx="23">
                  <c:v>1800 AD</c:v>
                </c:pt>
                <c:pt idx="24">
                  <c:v>1900 AD</c:v>
                </c:pt>
                <c:pt idx="25">
                  <c:v>2000 AD</c:v>
                </c:pt>
                <c:pt idx="26">
                  <c:v>2015 AD</c:v>
                </c:pt>
              </c:strCache>
            </c:strRef>
          </c:cat>
          <c:val>
            <c:numRef>
              <c:f>Sheet1!$B$2:$B$28</c:f>
              <c:numCache>
                <c:formatCode>General</c:formatCode>
                <c:ptCount val="27"/>
                <c:pt idx="0">
                  <c:v>1</c:v>
                </c:pt>
                <c:pt idx="1">
                  <c:v>1</c:v>
                </c:pt>
                <c:pt idx="2">
                  <c:v>1</c:v>
                </c:pt>
                <c:pt idx="3">
                  <c:v>1</c:v>
                </c:pt>
                <c:pt idx="4">
                  <c:v>1</c:v>
                </c:pt>
                <c:pt idx="5">
                  <c:v>1</c:v>
                </c:pt>
                <c:pt idx="6">
                  <c:v>1</c:v>
                </c:pt>
                <c:pt idx="7">
                  <c:v>1</c:v>
                </c:pt>
                <c:pt idx="8">
                  <c:v>1</c:v>
                </c:pt>
                <c:pt idx="9">
                  <c:v>1</c:v>
                </c:pt>
                <c:pt idx="10">
                  <c:v>2</c:v>
                </c:pt>
                <c:pt idx="11">
                  <c:v>2</c:v>
                </c:pt>
                <c:pt idx="12">
                  <c:v>2</c:v>
                </c:pt>
                <c:pt idx="13">
                  <c:v>2</c:v>
                </c:pt>
                <c:pt idx="14">
                  <c:v>2</c:v>
                </c:pt>
                <c:pt idx="15">
                  <c:v>2</c:v>
                </c:pt>
                <c:pt idx="16">
                  <c:v>3</c:v>
                </c:pt>
                <c:pt idx="17">
                  <c:v>3</c:v>
                </c:pt>
                <c:pt idx="18">
                  <c:v>3</c:v>
                </c:pt>
                <c:pt idx="19">
                  <c:v>3</c:v>
                </c:pt>
                <c:pt idx="20">
                  <c:v>4</c:v>
                </c:pt>
                <c:pt idx="21">
                  <c:v>5</c:v>
                </c:pt>
                <c:pt idx="22">
                  <c:v>6</c:v>
                </c:pt>
                <c:pt idx="23">
                  <c:v>7</c:v>
                </c:pt>
                <c:pt idx="24">
                  <c:v>10</c:v>
                </c:pt>
                <c:pt idx="25">
                  <c:v>20</c:v>
                </c:pt>
                <c:pt idx="26">
                  <c:v>100</c:v>
                </c:pt>
              </c:numCache>
            </c:numRef>
          </c:val>
          <c:smooth val="0"/>
          <c:extLst>
            <c:ext xmlns:c16="http://schemas.microsoft.com/office/drawing/2014/chart" uri="{C3380CC4-5D6E-409C-BE32-E72D297353CC}">
              <c16:uniqueId val="{00000000-1644-49CC-A86D-19CFC90FDA45}"/>
            </c:ext>
          </c:extLst>
        </c:ser>
        <c:dLbls>
          <c:showLegendKey val="0"/>
          <c:showVal val="0"/>
          <c:showCatName val="0"/>
          <c:showSerName val="0"/>
          <c:showPercent val="0"/>
          <c:showBubbleSize val="0"/>
        </c:dLbls>
        <c:smooth val="0"/>
        <c:axId val="-2030777952"/>
        <c:axId val="-2014415168"/>
      </c:lineChart>
      <c:catAx>
        <c:axId val="-2030777952"/>
        <c:scaling>
          <c:orientation val="minMax"/>
        </c:scaling>
        <c:delete val="0"/>
        <c:axPos val="b"/>
        <c:numFmt formatCode="General" sourceLinked="0"/>
        <c:majorTickMark val="out"/>
        <c:minorTickMark val="none"/>
        <c:tickLblPos val="nextTo"/>
        <c:crossAx val="-2014415168"/>
        <c:crosses val="autoZero"/>
        <c:auto val="1"/>
        <c:lblAlgn val="ctr"/>
        <c:lblOffset val="100"/>
        <c:noMultiLvlLbl val="0"/>
      </c:catAx>
      <c:valAx>
        <c:axId val="-2014415168"/>
        <c:scaling>
          <c:orientation val="minMax"/>
        </c:scaling>
        <c:delete val="1"/>
        <c:axPos val="l"/>
        <c:majorGridlines/>
        <c:numFmt formatCode="General" sourceLinked="1"/>
        <c:majorTickMark val="out"/>
        <c:minorTickMark val="none"/>
        <c:tickLblPos val="nextTo"/>
        <c:crossAx val="-20307779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8/27/18</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8/27/18</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n.m.wikipedia.org/wiki/Anterior_cingulate_corte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outu.be/dAIQeTeMJ-I"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a:t>
            </a:r>
            <a:r>
              <a:rPr lang="en-US" baseline="0" dirty="0"/>
              <a:t>Image: </a:t>
            </a:r>
            <a:r>
              <a:rPr lang="en-US" dirty="0"/>
              <a:t>http://</a:t>
            </a:r>
            <a:r>
              <a:rPr lang="en-US" dirty="0" err="1"/>
              <a:t>disney.wikia.com</a:t>
            </a:r>
            <a:r>
              <a:rPr lang="en-US" dirty="0"/>
              <a:t>/wiki/</a:t>
            </a:r>
            <a:r>
              <a:rPr lang="en-US" dirty="0" err="1"/>
              <a:t>Once_Upon_a_Time</a:t>
            </a:r>
            <a:r>
              <a:rPr lang="en-US" dirty="0"/>
              <a:t>_(Book)</a:t>
            </a:r>
          </a:p>
          <a:p>
            <a:endParaRPr lang="en-US" dirty="0"/>
          </a:p>
          <a:p>
            <a:r>
              <a:rPr lang="en-US" dirty="0"/>
              <a:t>Opening</a:t>
            </a:r>
            <a:r>
              <a:rPr lang="en-US" baseline="0" dirty="0"/>
              <a:t> activity: Have each person write down three favorite books, then discuss with two-three people around them why these books were meaningful. It will often be a theme that the books made a deep emotional connection to the reader, and provided them a powerful insight into people of different backgrounds or communities. This illustrates how narrative can actually change our thinking, or how the new stories we encounter can alter the stories we already inhabit.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Book </a:t>
            </a:r>
            <a:r>
              <a:rPr lang="en-US" baseline="0" dirty="0"/>
              <a:t>Image: </a:t>
            </a:r>
            <a:r>
              <a:rPr lang="en-US" dirty="0"/>
              <a:t>http://disney.wikia.com/wiki/Once_Upon_a_Time_(Book)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8634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cap="none" dirty="0">
                <a:solidFill>
                  <a:srgbClr val="7030A0"/>
                </a:solidFill>
                <a:latin typeface="Palatino Linotype" panose="02040502050505030304" pitchFamily="18" charset="0"/>
              </a:rPr>
              <a:t>The  “How Do I Learn” grant was funded by the NIH Blueprint for Neuroscience Research and administered by National Institute on Drug Abuse (NIDA), part of the National Institutes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presentation is based on work that we did for six</a:t>
            </a:r>
            <a:r>
              <a:rPr lang="en-US" baseline="0" dirty="0"/>
              <a:t> </a:t>
            </a:r>
            <a:r>
              <a:rPr lang="en-US" dirty="0"/>
              <a:t>years in the grant program </a:t>
            </a:r>
            <a:r>
              <a:rPr lang="en-US" i="1" dirty="0"/>
              <a:t>How Do I Learn? </a:t>
            </a:r>
            <a:r>
              <a:rPr lang="en-US" dirty="0"/>
              <a:t>Our</a:t>
            </a:r>
            <a:r>
              <a:rPr lang="en-US" baseline="0" dirty="0"/>
              <a:t> project was a partnership between various schools and departments at the University of Washington and Puget Sound ESD.  It was supported by a grant from the Blueprint for Neuroscience Research and is administered by the National Institute on Drug Abuse, part of the National Institute of Health. </a:t>
            </a:r>
            <a:r>
              <a:rPr lang="en-US" dirty="0"/>
              <a:t>The underlying concept was that if parents, students and teachers have a basic understanding of neuroscience and learning, they can use that knowledge to improve theirs</a:t>
            </a:r>
            <a:r>
              <a:rPr lang="en-US" baseline="0" dirty="0"/>
              <a:t> and others’</a:t>
            </a:r>
            <a:r>
              <a:rPr lang="en-US" dirty="0"/>
              <a:t> learning</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966522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the grant, we worked with teams of middle school teachers in a five-day institute at the University of Washington, working with neuroscientists such as Dr. Eric </a:t>
            </a:r>
            <a:r>
              <a:rPr lang="en-US" baseline="0" dirty="0" err="1"/>
              <a:t>Chudler</a:t>
            </a:r>
            <a:r>
              <a:rPr lang="en-US" baseline="0" dirty="0"/>
              <a:t>, visiting anatomy labs, and working with education experts such as Dr. Kieran </a:t>
            </a:r>
            <a:r>
              <a:rPr lang="en-US" baseline="0" dirty="0" err="1"/>
              <a:t>O’Mahony</a:t>
            </a:r>
            <a:r>
              <a:rPr lang="en-US" baseline="0" dirty="0"/>
              <a:t> from the UW LIFE Center. Over 125 teachers participated in the program.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12</a:t>
            </a:fld>
            <a:endParaRPr lang="en-US"/>
          </a:p>
        </p:txBody>
      </p:sp>
    </p:spTree>
    <p:extLst>
      <p:ext uri="{BB962C8B-B14F-4D97-AF65-F5344CB8AC3E}">
        <p14:creationId xmlns:p14="http://schemas.microsoft.com/office/powerpoint/2010/main" val="3624140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big part of why</a:t>
            </a:r>
            <a:r>
              <a:rPr lang="en-US" baseline="0" dirty="0"/>
              <a:t> this is area of study has become so important is that our knowledge in this area has increased so dramatically. Research in neuroscience has exploded in the recent past due to dramatic advances in technology. We as educators need to keep pace with this information to be our best at working with kids (and each other).</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13</a:t>
            </a:fld>
            <a:endParaRPr lang="uk-UA"/>
          </a:p>
        </p:txBody>
      </p:sp>
    </p:spTree>
    <p:extLst>
      <p:ext uri="{BB962C8B-B14F-4D97-AF65-F5344CB8AC3E}">
        <p14:creationId xmlns:p14="http://schemas.microsoft.com/office/powerpoint/2010/main" val="241100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static.pexels.com</a:t>
            </a:r>
            <a:r>
              <a:rPr lang="en-US" dirty="0"/>
              <a:t>/</a:t>
            </a:r>
            <a:r>
              <a:rPr lang="en-US" dirty="0" err="1"/>
              <a:t>wp</a:t>
            </a:r>
            <a:r>
              <a:rPr lang="en-US" dirty="0"/>
              <a:t>-content/uploads/2014/07/astronomy-constellation-dark-2150.jpg</a:t>
            </a:r>
          </a:p>
          <a:p>
            <a:endParaRPr lang="en-US" dirty="0"/>
          </a:p>
          <a:p>
            <a:r>
              <a:rPr lang="en-US" dirty="0"/>
              <a:t>The human brain is the most complex structure in the known universe, and there is still a lot that hasn't been figured out yet. There are roughly 85 billion neurons in the average brain, and somewhere over a quadrillion connections between them.</a:t>
            </a:r>
            <a:r>
              <a:rPr lang="en-US" baseline="0" dirty="0"/>
              <a:t> Obviously one presentation is only a bare skim of the surface, but w</a:t>
            </a:r>
            <a:r>
              <a:rPr lang="en-US" dirty="0"/>
              <a:t>hat we are going to go over are a</a:t>
            </a:r>
            <a:r>
              <a:rPr lang="en-US" baseline="0" dirty="0"/>
              <a:t> few</a:t>
            </a:r>
            <a:r>
              <a:rPr lang="en-US" dirty="0"/>
              <a:t> key concepts that our participating teachers have found useful and that are fundamental to understanding any application of neuroscience to learning, and how those concepts tie directly to important ideas around narrative and story.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687398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/commons/1/10/</a:t>
            </a:r>
            <a:r>
              <a:rPr lang="en-US" dirty="0" err="1"/>
              <a:t>MRI_anterior_cingulate.png</a:t>
            </a:r>
            <a:endParaRPr lang="en-US" dirty="0"/>
          </a:p>
          <a:p>
            <a:endParaRPr lang="en-US" dirty="0"/>
          </a:p>
          <a:p>
            <a:pPr defTabSz="931774">
              <a:defRPr/>
            </a:pPr>
            <a:r>
              <a:rPr lang="en-US" dirty="0"/>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And</a:t>
            </a:r>
            <a:r>
              <a:rPr lang="en-US" baseline="0" dirty="0"/>
              <a:t> according to one study, just by putting an image of a brain scan into my presentation, you’ll score it more credible!</a:t>
            </a:r>
            <a:endParaRPr lang="en-US" dirty="0"/>
          </a:p>
          <a:p>
            <a:pPr defTabSz="931774">
              <a:defRPr/>
            </a:pPr>
            <a:endParaRPr lang="en-US" dirty="0"/>
          </a:p>
          <a:p>
            <a:pPr defTabSz="931774">
              <a:defRPr/>
            </a:pPr>
            <a:r>
              <a:rPr lang="en-US" sz="1200" b="0" i="0" kern="1200" dirty="0">
                <a:solidFill>
                  <a:schemeClr val="tx1"/>
                </a:solidFill>
                <a:effectLst/>
                <a:latin typeface="+mn-lt"/>
                <a:ea typeface="+mn-ea"/>
                <a:cs typeface="+mn-cs"/>
              </a:rPr>
              <a:t>Original image caption: There is evidence suggesting that the more the </a:t>
            </a:r>
            <a:r>
              <a:rPr lang="en-US" sz="1200" b="0" i="0" u="none" strike="noStrike" kern="1200" dirty="0">
                <a:solidFill>
                  <a:schemeClr val="tx1"/>
                </a:solidFill>
                <a:effectLst/>
                <a:latin typeface="+mn-lt"/>
                <a:ea typeface="+mn-ea"/>
                <a:cs typeface="+mn-cs"/>
                <a:hlinkClick r:id="rId3" tooltip="Anterior cingulate cortex"/>
              </a:rPr>
              <a:t>anterior cingulate cortex</a:t>
            </a:r>
            <a:r>
              <a:rPr lang="en-US" sz="1200" b="0" i="0" kern="1200" dirty="0">
                <a:solidFill>
                  <a:schemeClr val="tx1"/>
                </a:solidFill>
                <a:effectLst/>
                <a:latin typeface="+mn-lt"/>
                <a:ea typeface="+mn-ea"/>
                <a:cs typeface="+mn-cs"/>
              </a:rPr>
              <a:t> signals conflict, the more dissonance a person experiences and the more their attitudes may change.</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3308123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a:p>
            <a:endParaRPr lang="en-US" dirty="0"/>
          </a:p>
          <a:p>
            <a:r>
              <a:rPr lang="en-US" dirty="0"/>
              <a:t>Without</a:t>
            </a:r>
            <a:r>
              <a:rPr lang="en-US" baseline="0" dirty="0"/>
              <a:t> discussing with anyone, write down what you already know about what happens in the brain when you learn. You will not need to share this with anyone.</a:t>
            </a:r>
          </a:p>
          <a:p>
            <a:endParaRPr lang="en-US" baseline="0" dirty="0"/>
          </a:p>
          <a:p>
            <a:r>
              <a:rPr lang="en-US" baseline="0" dirty="0"/>
              <a:t>After the one minute: This is from an instructional model called the NED Learning model, designed by Dr. Kieran </a:t>
            </a:r>
            <a:r>
              <a:rPr lang="en-US" baseline="0" dirty="0" err="1"/>
              <a:t>O’Mahony</a:t>
            </a:r>
            <a:r>
              <a:rPr lang="en-US" baseline="0" dirty="0"/>
              <a:t>. (You can read more about it at http://k12.nedlearning.com/</a:t>
            </a:r>
            <a:r>
              <a:rPr lang="en-US" baseline="0" dirty="0" err="1"/>
              <a:t>index.html#free_printable_kit_details</a:t>
            </a:r>
            <a:r>
              <a:rPr lang="en-US" baseline="0" dirty="0"/>
              <a:t>) By stating this fairly open question, I’m getting you to pull up your prior knowledge on the topic, which is important because all new knowledge has to be connected to prior knowledge. It’s also an emotional hook, since I have in essence asked you to guess what I’m going to tell you next, so you are more attentive to what I’m going to say. It’s like the silly cartoon hydroplane races at the Mariners games. Why should we care if the red, green, or yellow boat actually wins? But once we’ve picked a color we get really invested in the outcome and cheer or moan at the outcome.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www.appsychology.com</a:t>
            </a:r>
            <a:r>
              <a:rPr lang="en-US" dirty="0"/>
              <a:t>/Book/Biological/</a:t>
            </a:r>
            <a:r>
              <a:rPr lang="en-US" dirty="0" err="1"/>
              <a:t>Biologypics</a:t>
            </a:r>
            <a:r>
              <a:rPr lang="en-US" dirty="0"/>
              <a:t>/clip_image002.jpg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the basic model of a neuron. The branches on the left of this image are dendrites, where the neuron receives messages from from other neurons. This results in a electrical signal that travels down the axon to the terminals on the other end. There are actually many kinds of neurons in many shapes and arrangements, but they all have these basic parts.</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2577016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signal reaches the terminal, it turns out that neurons don’t directly touch. There is a tiny, tiny gap called a synapse, and the “upstream” neuron will release chemicals</a:t>
            </a:r>
            <a:r>
              <a:rPr lang="en-US" baseline="0" dirty="0"/>
              <a:t> called neurotransmitters into this gap. On the dendrites of the “downstream” neuron are small sites that can receive individual molecules of the neurotransmitter. When enough receptor sites have been filled with the neurotransmitters, it will trigger an electrical pulse in the downstream neuron that will travel down to its terminals. The neurotransmitters will then float back into the synapse, and be reabsorbed by the original neuron. This is called “reuptake,” as in Sustained Serotonin Reuptake Inhibitor, or SSRI. Serotonin is a neurotransmitter that is part of many things, including depression, and SSRIs slows how quickly it is reabsorbed from the synapse, causing it to have a longer effect.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r>
              <a:rPr lang="en-US" baseline="0" dirty="0"/>
              <a:t> http://</a:t>
            </a:r>
            <a:r>
              <a:rPr lang="en-US" baseline="0" dirty="0" err="1"/>
              <a:t>www.brainfacts.org</a:t>
            </a:r>
            <a:r>
              <a:rPr lang="en-US" baseline="0" dirty="0"/>
              <a:t>/thinking-sensing-and-behaving/learning-and-memory/2014/image-of-the-week-the-structure-of-memory</a:t>
            </a:r>
          </a:p>
          <a:p>
            <a:endParaRPr lang="en-US" baseline="0" dirty="0"/>
          </a:p>
          <a:p>
            <a:r>
              <a:rPr lang="en-US" baseline="0" dirty="0"/>
              <a:t>This is an image of two mouse neurons, and you can see the branches of the dendrites are covered with little knobs. They’re called spines, and they are where the dendrites grow to reach the terminals of other neurons.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19</a:t>
            </a:fld>
            <a:endParaRPr lang="uk-UA"/>
          </a:p>
        </p:txBody>
      </p:sp>
    </p:spTree>
    <p:extLst>
      <p:ext uri="{BB962C8B-B14F-4D97-AF65-F5344CB8AC3E}">
        <p14:creationId xmlns:p14="http://schemas.microsoft.com/office/powerpoint/2010/main" val="141332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/commons/1/16/</a:t>
            </a:r>
            <a:r>
              <a:rPr lang="en-US" dirty="0" err="1"/>
              <a:t>Sam_Houston_at_San_Jacinto.jpg</a:t>
            </a:r>
            <a:endParaRPr lang="en-US" dirty="0"/>
          </a:p>
          <a:p>
            <a:endParaRPr lang="en-US" dirty="0"/>
          </a:p>
          <a:p>
            <a:r>
              <a:rPr lang="en-US" dirty="0"/>
              <a:t>In</a:t>
            </a:r>
            <a:r>
              <a:rPr lang="en-US" baseline="0" dirty="0"/>
              <a:t> Texas in the early 1930s, Miss Dorothy Jean Guy taught Texas state history by describing the events in engaging stories. I know this because my father was one of her young students, and can still remember some of the stories – and because my dad has told the stories of Miss Dorothy Jean Guy to our family. Stories preserving stories.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1341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blogs.scientificamerican.com</a:t>
            </a:r>
            <a:r>
              <a:rPr lang="en-US" dirty="0"/>
              <a:t>/observations/files/2012/04/Screen-shot-2012-04-16-at-5.06.35-PM.png</a:t>
            </a:r>
          </a:p>
          <a:p>
            <a:endParaRPr lang="en-US" dirty="0"/>
          </a:p>
          <a:p>
            <a:r>
              <a:rPr lang="en-US" dirty="0"/>
              <a:t>Here</a:t>
            </a:r>
            <a:r>
              <a:rPr lang="en-US" baseline="0" dirty="0"/>
              <a:t> is a real, live neuron growing new spines. They are growing toward neurotransmitter molecules. Notice that the spine by the blue arrow starts out long and thin, but </a:t>
            </a:r>
            <a:r>
              <a:rPr lang="en-US" baseline="0"/>
              <a:t>then thickens over time. </a:t>
            </a:r>
            <a:r>
              <a:rPr lang="en-US" baseline="0" dirty="0"/>
              <a:t>The neuron is building bridges to reach another active neuron, which is what happens in our brains when we learn. We are literally building learning connections. </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20</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news.ucsc.edu</a:t>
            </a:r>
            <a:r>
              <a:rPr lang="en-US" dirty="0"/>
              <a:t>/2009/11/3413.html</a:t>
            </a:r>
          </a:p>
          <a:p>
            <a:br>
              <a:rPr lang="en-US" dirty="0"/>
            </a:br>
            <a:r>
              <a:rPr lang="en-US" dirty="0"/>
              <a:t>Learning is not just about building new connections, though. The</a:t>
            </a:r>
            <a:r>
              <a:rPr lang="en-US" baseline="0" dirty="0"/>
              <a:t> yellow spines are new ones growing and developing; the blue spines show the opposite, existing spines that disappear. This is called pruning, and they are going away because they aren’t being used. Neural connections are a literal “use it or lose it” proposition. One of the heaviest times of pruning is adolescence, with young teenagers starting out with twice as many connections as they will retain as adults. That’s why the patterns established as teenagers are so profound.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21</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new spines on a dendrite </a:t>
            </a:r>
            <a:r>
              <a:rPr lang="en-US" baseline="0" dirty="0"/>
              <a:t>provides more receptor sites for neurotransmitters to land. The triggering of the downstream neuron happens not from a single molecule of neurotransmitter, but from a certain quantity of sites being triggered. By having more sites, it is easier to reach that trigger point.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22</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23</a:t>
            </a:fld>
            <a:endParaRPr lang="en-US"/>
          </a:p>
        </p:txBody>
      </p:sp>
    </p:spTree>
    <p:extLst>
      <p:ext uri="{BB962C8B-B14F-4D97-AF65-F5344CB8AC3E}">
        <p14:creationId xmlns:p14="http://schemas.microsoft.com/office/powerpoint/2010/main" val="3027798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Individual</a:t>
            </a:r>
            <a:r>
              <a:rPr lang="en-US" baseline="0" dirty="0"/>
              <a:t> neurons don’t really do much by themselves. It’s the vast networks they create that make our brains what they are.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dirty="0"/>
          </a:p>
          <a:p>
            <a:r>
              <a:rPr lang="en-US" dirty="0"/>
              <a:t>With new sensing and imaging technologies, it is now possible to view the connectome in action, in real time. [</a:t>
            </a:r>
            <a:r>
              <a:rPr lang="en-US" u="sng" dirty="0">
                <a:hlinkClick r:id="rId3"/>
              </a:rPr>
              <a:t>https://youtu.be/dAIQeTeMJ-I</a:t>
            </a:r>
            <a:r>
              <a:rPr lang="en-US" dirty="0"/>
              <a:t>] How complex is this? The brain contains roughly 86 billion neurons, and somewhere around one quadrillion synapses.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2047987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dirty="0"/>
              <a:t> older with some males, which will surprise no female.) </a:t>
            </a:r>
            <a:r>
              <a:rPr lang="en-US" dirty="0"/>
              <a:t>There’s a </a:t>
            </a:r>
            <a:r>
              <a:rPr lang="en-US" i="1" dirty="0"/>
              <a:t>reason</a:t>
            </a:r>
            <a:r>
              <a:rPr lang="en-US" dirty="0"/>
              <a:t> kids don’t seem to think like us. They don’t.</a:t>
            </a:r>
          </a:p>
          <a:p>
            <a:endParaRPr lang="en-US" dirty="0"/>
          </a:p>
          <a:p>
            <a:r>
              <a:rPr lang="en-US" dirty="0"/>
              <a:t>It does not always perform at the same level. The PFC (as neuroscientists like to call it) is sensitive to a variety of factors. We’ll come back to this.</a:t>
            </a:r>
          </a:p>
          <a:p>
            <a:endParaRPr lang="en-US" dirty="0"/>
          </a:p>
          <a:p>
            <a:r>
              <a:rPr lang="en-US" dirty="0"/>
              <a:t>This and the following images are from the</a:t>
            </a:r>
            <a:r>
              <a:rPr lang="en-US" baseline="0" dirty="0"/>
              <a:t> iPad App 3D Brain from Cold Spring Harbor Labs. There is a free and an HD pay version. (99 cents!)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major system to understand is the limbic system. This is the part of the brain that deals with emotion and - interestingly enough - memory formation. Two critical parts are the amygdala and the hippocampus, one</a:t>
            </a:r>
            <a:r>
              <a:rPr lang="en-US" baseline="0" dirty="0"/>
              <a:t> of each on opposite sides of the brain</a:t>
            </a:r>
            <a:r>
              <a:rPr lang="en-US" dirty="0"/>
              <a:t>. The amygdala is one of the parts of the brain that manages your emotions.. The hippocampus is involved in the storage and retrieval of long-term memories, as well as routing information to the PFC.</a:t>
            </a:r>
            <a:r>
              <a:rPr lang="en-US" baseline="0" dirty="0"/>
              <a:t> Learning is a function of the emotional part of our brain!</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front part of the stress curve, the function of the pre-frontal cortex is enhanced. </a:t>
            </a:r>
            <a:r>
              <a:rPr lang="en-US" dirty="0"/>
              <a:t>If your limbic system is mildly engaged, it makes you more alert and focused. The neurotransmitters and hormones that are released enhance memory formation and cognitive function. This is what is happening with students when they are engaged and challenged.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/child-girl-grandma-grandmother-1293438/</a:t>
            </a:r>
          </a:p>
          <a:p>
            <a:endParaRPr lang="en-US" dirty="0"/>
          </a:p>
          <a:p>
            <a:r>
              <a:rPr lang="en-US" dirty="0"/>
              <a:t>Stories are so central</a:t>
            </a:r>
            <a:r>
              <a:rPr lang="en-US" baseline="0" dirty="0"/>
              <a:t> to our lives and our thinking that all cultures have them. All families have them. Each of us as individuals have them. We are hard-wired at the neurological level for story.</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2276412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On</a:t>
            </a:r>
            <a:r>
              <a:rPr lang="en-US" baseline="0" dirty="0"/>
              <a:t> the down side, the limbic system dominates and other reactive parts of the brain take over. </a:t>
            </a:r>
            <a:r>
              <a:rPr lang="en-US" baseline="0" dirty="0" err="1"/>
              <a:t>When</a:t>
            </a:r>
            <a:r>
              <a:rPr lang="en-US" dirty="0" err="1"/>
              <a:t>the</a:t>
            </a:r>
            <a:r>
              <a:rPr lang="en-US" dirty="0"/>
              <a:t>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Have you (or your students) ever done anything when you were really upset and afterward thought "What was I thinking?" That's the problem. You weren't. You were reacting, and you were reacting at a time when your thinking ability was very limited. Drs. John and Julie </a:t>
            </a:r>
            <a:r>
              <a:rPr lang="en-US" dirty="0" err="1"/>
              <a:t>Gottman</a:t>
            </a:r>
            <a:r>
              <a:rPr lang="en-US" dirty="0"/>
              <a:t> of the University of Washington, experts in how couples relate to each other, say quite directly that when you are in that kind of upset state, it’s simply impossible to be rational. Some researches call that the </a:t>
            </a:r>
            <a:r>
              <a:rPr lang="en-US" b="1" dirty="0"/>
              <a:t>amygdala hijack. </a:t>
            </a:r>
            <a:r>
              <a:rPr lang="en-US" dirty="0"/>
              <a:t>The only rational choice is to step away until you can calm down. </a:t>
            </a:r>
          </a:p>
          <a:p>
            <a:endParaRPr lang="en-US" dirty="0"/>
          </a:p>
          <a:p>
            <a:r>
              <a:rPr lang="en-US" dirty="0"/>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endParaRPr lang="en-US" dirty="0"/>
          </a:p>
          <a:p>
            <a:r>
              <a:rPr lang="en-US" dirty="0"/>
              <a:t>And it gets worse. Cortisol is one of the hormones that is released in your system when you are stressed, and one of the effects it has is to dissolve the little spikes that grow on your dendrites when they are trying to build new synapses. It melts your learning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complicate our lives as</a:t>
            </a:r>
            <a:r>
              <a:rPr lang="en-US" baseline="0"/>
              <a:t> teachers, each student has a different curve profile. What may be a positive challenge for one student can push another student under water. </a:t>
            </a:r>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another network</a:t>
            </a:r>
            <a:r>
              <a:rPr lang="en-US" baseline="0" dirty="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primary kinds of information that the RAS will prioritize. </a:t>
            </a:r>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Novelty</a:t>
            </a:r>
            <a:r>
              <a:rPr lang="en-US" baseline="0" dirty="0"/>
              <a:t> is one. New things grab out attention quickly. (A new kid in class is always the center of attention, for good and bad.) That’s part of the dreadfully addictive nature of smart phones – they are bottomless pits of novelty.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that we care about are also a high priority. When you</a:t>
            </a:r>
            <a:r>
              <a:rPr lang="en-US" baseline="0" dirty="0"/>
              <a:t> are in a crowd of thousands of people, you can spot the face of a friend or family member, yet not be able to describe a single other face around them.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times have you been at a party, and all</a:t>
            </a:r>
            <a:r>
              <a:rPr lang="en-US" baseline="0" dirty="0"/>
              <a:t> of the background discussion is simply a blur of white noise – until someone says your name, which will pop out of that meaningless buzz. That’s your RAS at work. </a:t>
            </a:r>
          </a:p>
        </p:txBody>
      </p:sp>
      <p:sp>
        <p:nvSpPr>
          <p:cNvPr id="4" name="Slide Number Placeholder 3"/>
          <p:cNvSpPr>
            <a:spLocks noGrp="1"/>
          </p:cNvSpPr>
          <p:nvPr>
            <p:ph type="sldNum" sz="quarter" idx="10"/>
          </p:nvPr>
        </p:nvSpPr>
        <p:spPr/>
        <p:txBody>
          <a:bodyPr/>
          <a:lstStyle/>
          <a:p>
            <a:fld id="{5D81F1E7-4EFD-4BFF-B438-FCD52FD36B17}" type="slidenum">
              <a:rPr lang="uk-UA" smtClean="0"/>
              <a:t>36</a:t>
            </a:fld>
            <a:endParaRPr lang="uk-UA"/>
          </a:p>
        </p:txBody>
      </p:sp>
    </p:spTree>
    <p:extLst>
      <p:ext uri="{BB962C8B-B14F-4D97-AF65-F5344CB8AC3E}">
        <p14:creationId xmlns:p14="http://schemas.microsoft.com/office/powerpoint/2010/main" val="1871169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the core</a:t>
            </a:r>
            <a:r>
              <a:rPr lang="en-US" baseline="0" dirty="0"/>
              <a:t> challenges of education. The question that always pops up here is “How do you get them to care?” If I knew an easy answer, I’d be wealthy. The not-so-easy answers are through relationships (if I feel a connection to you, then your interests take on new importance to me) and through stories the invoke curiosity, empathy, or a sense of identification with the story’s protagonists. Many people can look at the path to the career they work in and point to a book, story, movie, or television show that engaged their interest in the field. It is </a:t>
            </a:r>
            <a:r>
              <a:rPr lang="en-US" i="1" baseline="0" dirty="0"/>
              <a:t>not</a:t>
            </a:r>
            <a:r>
              <a:rPr lang="en-US" baseline="0" dirty="0"/>
              <a:t> by giving them facts (“You’ll need to know this to get a job.”)</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37</a:t>
            </a:fld>
            <a:endParaRPr lang="uk-UA"/>
          </a:p>
        </p:txBody>
      </p:sp>
    </p:spTree>
    <p:extLst>
      <p:ext uri="{BB962C8B-B14F-4D97-AF65-F5344CB8AC3E}">
        <p14:creationId xmlns:p14="http://schemas.microsoft.com/office/powerpoint/2010/main" val="154013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https://</a:t>
            </a:r>
            <a:r>
              <a:rPr lang="en-US" baseline="0" dirty="0" err="1"/>
              <a:t>en.wikipedia.org</a:t>
            </a:r>
            <a:r>
              <a:rPr lang="en-US" baseline="0" dirty="0"/>
              <a:t>/wiki/Semi-</a:t>
            </a:r>
            <a:r>
              <a:rPr lang="en-US" baseline="0" dirty="0" err="1"/>
              <a:t>automatic_firearm</a:t>
            </a:r>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highest priority is threat. Our brain’s first job is survival, so threat is always put at the top of the list. There is a psychological observation called the ”Weapons Effect,” which describes the observation that someone who has been held up at gunpoint can often describe the gun in greater detail than the person holding it.</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38</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www.flickr.com</a:t>
            </a:r>
            <a:r>
              <a:rPr lang="en-US" dirty="0"/>
              <a:t>/photos/micks-wildlife-macros/</a:t>
            </a:r>
          </a:p>
          <a:p>
            <a:endParaRPr lang="en-US" dirty="0"/>
          </a:p>
          <a:p>
            <a:pPr defTabSz="931774">
              <a:defRPr/>
            </a:pPr>
            <a:r>
              <a:rPr lang="en-US" dirty="0"/>
              <a:t>Some</a:t>
            </a:r>
            <a:r>
              <a:rPr lang="en-US" baseline="0" dirty="0"/>
              <a:t> of these things that we react to are innate, but many are learned and highly individual. Some of you are not happy with the image I’ve put on the screen, while others don’t particularly care. And yes, it was mean of me to put it on the slow zoom. </a:t>
            </a:r>
            <a:endParaRPr lang="en-US" dirty="0"/>
          </a:p>
          <a:p>
            <a:endParaRPr lang="en-US" dirty="0"/>
          </a:p>
        </p:txBody>
      </p:sp>
      <p:sp>
        <p:nvSpPr>
          <p:cNvPr id="4" name="Slide Number Placeholder 3"/>
          <p:cNvSpPr>
            <a:spLocks noGrp="1"/>
          </p:cNvSpPr>
          <p:nvPr>
            <p:ph type="sldNum" sz="quarter" idx="10"/>
          </p:nvPr>
        </p:nvSpPr>
        <p:spPr/>
        <p:txBody>
          <a:bodyPr/>
          <a:lstStyle/>
          <a:p>
            <a:fld id="{83DA55E1-12F2-46E6-9849-A5E1656E242D}" type="slidenum">
              <a:rPr lang="en-US" smtClean="0"/>
              <a:pPr/>
              <a:t>39</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reason for this. The human brain is a pattern-seeking missile. We</a:t>
            </a:r>
            <a:r>
              <a:rPr lang="en-US" baseline="0" dirty="0"/>
              <a:t> are driven to recognize patterns, and make predictions based on those patterns.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4</a:t>
            </a:fld>
            <a:endParaRPr lang="uk-UA"/>
          </a:p>
        </p:txBody>
      </p:sp>
    </p:spTree>
    <p:extLst>
      <p:ext uri="{BB962C8B-B14F-4D97-AF65-F5344CB8AC3E}">
        <p14:creationId xmlns:p14="http://schemas.microsoft.com/office/powerpoint/2010/main" val="233829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negative emotional and cognitive consequences we discussed earlier. The three systems work in a very complex, ever-changing dance. The important thing to remember is that there are modes of dance that result in much better learning (and happiness) than others. </a:t>
            </a:r>
          </a:p>
          <a:p>
            <a:endParaRPr lang="en-US" dirty="0"/>
          </a:p>
          <a:p>
            <a:r>
              <a:rPr lang="en-US" dirty="0"/>
              <a:t>The other key takeaway</a:t>
            </a:r>
            <a:r>
              <a:rPr lang="en-US" baseline="0" dirty="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r>
              <a:rPr lang="en-US" dirty="0"/>
              <a:t>https://</a:t>
            </a:r>
            <a:r>
              <a:rPr lang="en-US" dirty="0" err="1"/>
              <a:t>etc.usf.edu</a:t>
            </a:r>
            <a:r>
              <a:rPr lang="en-US" dirty="0"/>
              <a:t>/clipart/19900/19909/girlread_19909.htm</a:t>
            </a:r>
          </a:p>
          <a:p>
            <a:endParaRPr lang="en-US" dirty="0"/>
          </a:p>
          <a:p>
            <a:r>
              <a:rPr lang="en-US" dirty="0"/>
              <a:t>We use stories to help us figure out our lives, and to understand</a:t>
            </a:r>
            <a:r>
              <a:rPr lang="en-US" baseline="0" dirty="0"/>
              <a:t> who we are. We can learn from the experiences of others by experiencing what they have experienced.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2720371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share with three or four people around you.</a:t>
            </a:r>
          </a:p>
        </p:txBody>
      </p:sp>
      <p:sp>
        <p:nvSpPr>
          <p:cNvPr id="4" name="Slide Number Placeholder 3"/>
          <p:cNvSpPr>
            <a:spLocks noGrp="1"/>
          </p:cNvSpPr>
          <p:nvPr>
            <p:ph type="sldNum" sz="quarter" idx="10"/>
          </p:nvPr>
        </p:nvSpPr>
        <p:spPr/>
        <p:txBody>
          <a:bodyPr/>
          <a:lstStyle/>
          <a:p>
            <a:fld id="{5D81F1E7-4EFD-4BFF-B438-FCD52FD36B17}" type="slidenum">
              <a:rPr lang="en-US" smtClean="0"/>
              <a:t>42</a:t>
            </a:fld>
            <a:endParaRPr lang="en-US"/>
          </a:p>
        </p:txBody>
      </p:sp>
    </p:spTree>
    <p:extLst>
      <p:ext uri="{BB962C8B-B14F-4D97-AF65-F5344CB8AC3E}">
        <p14:creationId xmlns:p14="http://schemas.microsoft.com/office/powerpoint/2010/main" val="1019883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upload.wikimedia.org</a:t>
            </a:r>
            <a:r>
              <a:rPr lang="en-US" dirty="0"/>
              <a:t>/</a:t>
            </a:r>
            <a:r>
              <a:rPr lang="en-US" dirty="0" err="1"/>
              <a:t>wikipedia</a:t>
            </a:r>
            <a:r>
              <a:rPr lang="en-US" dirty="0"/>
              <a:t>/commons/f/</a:t>
            </a:r>
            <a:r>
              <a:rPr lang="en-US" dirty="0" err="1"/>
              <a:t>fe</a:t>
            </a:r>
            <a:r>
              <a:rPr lang="en-US" dirty="0"/>
              <a:t>/14th-century_painters_-_Diagram_of_the_brain_-_WGA15761.jpg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43</a:t>
            </a:fld>
            <a:endParaRPr lang="en-US"/>
          </a:p>
        </p:txBody>
      </p:sp>
    </p:spTree>
    <p:extLst>
      <p:ext uri="{BB962C8B-B14F-4D97-AF65-F5344CB8AC3E}">
        <p14:creationId xmlns:p14="http://schemas.microsoft.com/office/powerpoint/2010/main" val="19618283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endParaRPr lang="en-US" dirty="0"/>
          </a:p>
          <a:p>
            <a:r>
              <a:rPr lang="en-US" dirty="0"/>
              <a:t>On to another set of structures. It turns out that when your brain</a:t>
            </a:r>
            <a:r>
              <a:rPr lang="en-US" baseline="0" dirty="0"/>
              <a:t> isn’t busy doing a specific task (counting, making a shopping list, doing a spelling test, etc.), there is a set of structures that becomes active. It’s very unpoetically called the Default Network. When you’re daydreaming, that’s where your brain is active.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44</a:t>
            </a:fld>
            <a:endParaRPr lang="en-US"/>
          </a:p>
        </p:txBody>
      </p:sp>
    </p:spTree>
    <p:extLst>
      <p:ext uri="{BB962C8B-B14F-4D97-AF65-F5344CB8AC3E}">
        <p14:creationId xmlns:p14="http://schemas.microsoft.com/office/powerpoint/2010/main" val="23338666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/p-1488213/?</a:t>
            </a:r>
            <a:r>
              <a:rPr lang="en-US" dirty="0" err="1"/>
              <a:t>no_redirect</a:t>
            </a:r>
            <a:endParaRPr lang="en-US" dirty="0"/>
          </a:p>
          <a:p>
            <a:endParaRPr lang="en-US" dirty="0"/>
          </a:p>
          <a:p>
            <a:r>
              <a:rPr lang="en-US" dirty="0"/>
              <a:t>One of the key functions of the Default Network</a:t>
            </a:r>
            <a:r>
              <a:rPr lang="en-US" baseline="0" dirty="0"/>
              <a:t> is to process your social world and your place within it. This is such a critical part of our survival that it is literally the default mode of operation.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45</a:t>
            </a:fld>
            <a:endParaRPr lang="en-US"/>
          </a:p>
        </p:txBody>
      </p:sp>
    </p:spTree>
    <p:extLst>
      <p:ext uri="{BB962C8B-B14F-4D97-AF65-F5344CB8AC3E}">
        <p14:creationId xmlns:p14="http://schemas.microsoft.com/office/powerpoint/2010/main" val="2970536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/commons/f/fb/Mind-reading-Russell-</a:t>
            </a:r>
            <a:r>
              <a:rPr lang="en-US" dirty="0" err="1"/>
              <a:t>Morgan.jpeg</a:t>
            </a:r>
            <a:endParaRPr lang="en-US" dirty="0"/>
          </a:p>
          <a:p>
            <a:endParaRPr lang="en-US" dirty="0"/>
          </a:p>
          <a:p>
            <a:r>
              <a:rPr lang="en-US" dirty="0"/>
              <a:t>One</a:t>
            </a:r>
            <a:r>
              <a:rPr lang="en-US" baseline="0" dirty="0"/>
              <a:t> of the goals of all this processing is trying to make you into a mind reader. We are always trying to figure out what other people are thinking and feeling – especially about ourselves. Scientists call it Theory of Mind.</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46</a:t>
            </a:fld>
            <a:endParaRPr lang="en-US"/>
          </a:p>
        </p:txBody>
      </p:sp>
    </p:spTree>
    <p:extLst>
      <p:ext uri="{BB962C8B-B14F-4D97-AF65-F5344CB8AC3E}">
        <p14:creationId xmlns:p14="http://schemas.microsoft.com/office/powerpoint/2010/main" val="39929402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pixabay.com</a:t>
            </a:r>
            <a:r>
              <a:rPr lang="en-US" dirty="0"/>
              <a:t>/</a:t>
            </a:r>
            <a:r>
              <a:rPr lang="en-US" dirty="0" err="1"/>
              <a:t>en</a:t>
            </a:r>
            <a:r>
              <a:rPr lang="en-US" dirty="0"/>
              <a:t>/advert-advertising-banner-blank-84406/</a:t>
            </a:r>
          </a:p>
          <a:p>
            <a:endParaRPr lang="en-US" dirty="0"/>
          </a:p>
          <a:p>
            <a:r>
              <a:rPr lang="en-US" dirty="0"/>
              <a:t>For instance, most of</a:t>
            </a:r>
            <a:r>
              <a:rPr lang="en-US" baseline="0" dirty="0"/>
              <a:t> us can look at this woman and feel pretty confident about how she’s feeling about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47</a:t>
            </a:fld>
            <a:endParaRPr lang="en-US"/>
          </a:p>
        </p:txBody>
      </p:sp>
    </p:spTree>
    <p:extLst>
      <p:ext uri="{BB962C8B-B14F-4D97-AF65-F5344CB8AC3E}">
        <p14:creationId xmlns:p14="http://schemas.microsoft.com/office/powerpoint/2010/main" val="6596747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it’s not too hard to interpret this expression, either!</a:t>
            </a:r>
          </a:p>
        </p:txBody>
      </p:sp>
      <p:sp>
        <p:nvSpPr>
          <p:cNvPr id="4" name="Slide Number Placeholder 3"/>
          <p:cNvSpPr>
            <a:spLocks noGrp="1"/>
          </p:cNvSpPr>
          <p:nvPr>
            <p:ph type="sldNum" sz="quarter" idx="10"/>
          </p:nvPr>
        </p:nvSpPr>
        <p:spPr/>
        <p:txBody>
          <a:bodyPr/>
          <a:lstStyle/>
          <a:p>
            <a:fld id="{5D81F1E7-4EFD-4BFF-B438-FCD52FD36B17}" type="slidenum">
              <a:rPr lang="uk-UA" smtClean="0"/>
              <a:t>48</a:t>
            </a:fld>
            <a:endParaRPr lang="uk-UA"/>
          </a:p>
        </p:txBody>
      </p:sp>
    </p:spTree>
    <p:extLst>
      <p:ext uri="{BB962C8B-B14F-4D97-AF65-F5344CB8AC3E}">
        <p14:creationId xmlns:p14="http://schemas.microsoft.com/office/powerpoint/2010/main" val="552086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upload.wikimedia.org</a:t>
            </a:r>
            <a:r>
              <a:rPr lang="en-US" dirty="0"/>
              <a:t>/</a:t>
            </a:r>
            <a:r>
              <a:rPr lang="en-US" dirty="0" err="1"/>
              <a:t>wikipedia</a:t>
            </a:r>
            <a:r>
              <a:rPr lang="en-US" dirty="0"/>
              <a:t>/commons/7/7b/</a:t>
            </a:r>
            <a:r>
              <a:rPr lang="en-US" dirty="0" err="1"/>
              <a:t>Paul_Brook_Mind_Reader.jpg</a:t>
            </a:r>
            <a:endParaRPr lang="en-US" dirty="0"/>
          </a:p>
          <a:p>
            <a:endParaRPr lang="en-US" dirty="0"/>
          </a:p>
          <a:p>
            <a:r>
              <a:rPr lang="en-US" dirty="0"/>
              <a:t>But what is he thinking? Just exactly how is he feeling about you? Who</a:t>
            </a:r>
            <a:r>
              <a:rPr lang="en-US" baseline="0" dirty="0"/>
              <a:t> wants to volunteer their response?</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179665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an image hidden under here, and I’m going to reveal it one square at a time. Raise your hand when you think you know what</a:t>
            </a:r>
            <a:r>
              <a:rPr lang="en-US" baseline="0" dirty="0"/>
              <a:t> the picture is.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a:t>
            </a:fld>
            <a:endParaRPr lang="uk-UA"/>
          </a:p>
        </p:txBody>
      </p:sp>
    </p:spTree>
    <p:extLst>
      <p:ext uri="{BB962C8B-B14F-4D97-AF65-F5344CB8AC3E}">
        <p14:creationId xmlns:p14="http://schemas.microsoft.com/office/powerpoint/2010/main" val="63658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Remake of the </a:t>
            </a:r>
            <a:r>
              <a:rPr lang="en-US" dirty="0" err="1"/>
              <a:t>Heider</a:t>
            </a:r>
            <a:r>
              <a:rPr lang="en-US" dirty="0"/>
              <a:t>-Simmel</a:t>
            </a:r>
            <a:r>
              <a:rPr lang="en-US" baseline="0" dirty="0"/>
              <a:t> video</a:t>
            </a:r>
          </a:p>
          <a:p>
            <a:r>
              <a:rPr lang="en-US" dirty="0"/>
              <a:t>https://</a:t>
            </a:r>
            <a:r>
              <a:rPr lang="en-US" dirty="0" err="1"/>
              <a:t>vimeo.com</a:t>
            </a:r>
            <a:r>
              <a:rPr lang="en-US" dirty="0"/>
              <a:t>/36847727</a:t>
            </a:r>
          </a:p>
          <a:p>
            <a:endParaRPr lang="en-US" dirty="0"/>
          </a:p>
          <a:p>
            <a:r>
              <a:rPr lang="en-US" dirty="0"/>
              <a:t>This is a remake of</a:t>
            </a:r>
            <a:r>
              <a:rPr lang="en-US" baseline="0" dirty="0"/>
              <a:t> an animation originally done in the 1940s. After watching the video, describe the characters and their motivations. How can we do that? They’re just cartoon dots and a triangle! But your brain is determined to ascribe motivation.</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50</a:t>
            </a:fld>
            <a:endParaRPr lang="en-US"/>
          </a:p>
        </p:txBody>
      </p:sp>
    </p:spTree>
    <p:extLst>
      <p:ext uri="{BB962C8B-B14F-4D97-AF65-F5344CB8AC3E}">
        <p14:creationId xmlns:p14="http://schemas.microsoft.com/office/powerpoint/2010/main" val="368049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upload.wikimedia.org</a:t>
            </a:r>
            <a:r>
              <a:rPr lang="en-US" dirty="0"/>
              <a:t>/</a:t>
            </a:r>
            <a:r>
              <a:rPr lang="en-US" dirty="0" err="1"/>
              <a:t>wikipedia</a:t>
            </a:r>
            <a:r>
              <a:rPr lang="en-US" dirty="0"/>
              <a:t>/commons/1/12/Flickr_-_moses_namkung_-_The_Crowd_For_DMB_1.jpg</a:t>
            </a:r>
          </a:p>
          <a:p>
            <a:endParaRPr lang="en-US" dirty="0"/>
          </a:p>
          <a:p>
            <a:r>
              <a:rPr lang="en-US" dirty="0"/>
              <a:t>Because</a:t>
            </a:r>
            <a:r>
              <a:rPr lang="en-US" baseline="0" dirty="0"/>
              <a:t> we are so wired to interpreting and responding to the feelings of other people, emotions are quite contagious, particularly in crowds. That’s why happy crowds get </a:t>
            </a:r>
            <a:r>
              <a:rPr lang="en-US" i="1" baseline="0" dirty="0"/>
              <a:t>really</a:t>
            </a:r>
            <a:r>
              <a:rPr lang="en-US" baseline="0" dirty="0"/>
              <a:t> happy, and why concerts are so much fun. </a:t>
            </a:r>
          </a:p>
          <a:p>
            <a:endParaRPr lang="en-US" baseline="0" dirty="0"/>
          </a:p>
        </p:txBody>
      </p:sp>
      <p:sp>
        <p:nvSpPr>
          <p:cNvPr id="4" name="Slide Number Placeholder 3"/>
          <p:cNvSpPr>
            <a:spLocks noGrp="1"/>
          </p:cNvSpPr>
          <p:nvPr>
            <p:ph type="sldNum" sz="quarter" idx="10"/>
          </p:nvPr>
        </p:nvSpPr>
        <p:spPr/>
        <p:txBody>
          <a:bodyPr/>
          <a:lstStyle/>
          <a:p>
            <a:fld id="{5D81F1E7-4EFD-4BFF-B438-FCD52FD36B17}" type="slidenum">
              <a:rPr lang="en-US" smtClean="0"/>
              <a:t>51</a:t>
            </a:fld>
            <a:endParaRPr lang="en-US"/>
          </a:p>
        </p:txBody>
      </p:sp>
    </p:spTree>
    <p:extLst>
      <p:ext uri="{BB962C8B-B14F-4D97-AF65-F5344CB8AC3E}">
        <p14:creationId xmlns:p14="http://schemas.microsoft.com/office/powerpoint/2010/main" val="500959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/commons/0/01/Radically_oriented_protesters_throwing_Molotov_cocktails_in_direction_of_Interior_troops_positions._Dynamivska_str._Euromaidan_Protests._Events_of_Jan_19,_2014-5.jpg</a:t>
            </a:r>
          </a:p>
          <a:p>
            <a:endParaRPr lang="en-US" dirty="0"/>
          </a:p>
          <a:p>
            <a:r>
              <a:rPr lang="en-US" dirty="0"/>
              <a:t>It’s also why unhappy</a:t>
            </a:r>
            <a:r>
              <a:rPr lang="en-US" baseline="0" dirty="0"/>
              <a:t> crowds can get </a:t>
            </a:r>
            <a:r>
              <a:rPr lang="en-US" i="1" baseline="0" dirty="0"/>
              <a:t>really</a:t>
            </a:r>
            <a:r>
              <a:rPr lang="en-US" baseline="0" dirty="0"/>
              <a:t> unhappy, and why something as meaningless as the outcome of a sporting event can quickly turn to violence.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38717559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daughter</a:t>
            </a:r>
            <a:r>
              <a:rPr lang="en-US" baseline="0" dirty="0"/>
              <a:t> and I watched the gold medal hockey game between Canada and the United States in an outdoor crowd of 5,000 Canadians during the 2010 Winter Olympics in Vancouver. It was a very dramatic game – the Canadians were ahead until just before the end, when the U.S. tied the game. The mood of the crowd went from energetic to dead almost instantly. There was a fifteen minute break before the overtime period, and the crowd was almost completely silent. We were standing in the far back of the crowd, and from the small visitors’ help center behind us a small woman in an orange vest walked quietly out into the sidewalk, carrying a megaphone. She put it up to her face, turned it on, and with an unsure voice starting to sing “Oh, Canada, our home and native land</a:t>
            </a:r>
            <a:r>
              <a:rPr lang="is-IS" baseline="0" dirty="0"/>
              <a:t>…” By the second line, the entire crowd was singing with her. It was an amazing moment, and the mood of the crowd was completely changed. Tension still filled the air, but not the palpable dread that had existed just moments before. When the game resumed, Canada scored the winning goals just 30 seconds into overtime, and the eruption of ecstatic joy was so overwhelming that my daughter and I were completely swept up in it, celebrating and cheering as if we had lived there all our lives. We spent the next two hours walking through the crowded streets of downtown Vancouver, exchanging so many high fives with total strangers that our hands ached.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53</a:t>
            </a:fld>
            <a:endParaRPr lang="uk-UA"/>
          </a:p>
        </p:txBody>
      </p:sp>
    </p:spTree>
    <p:extLst>
      <p:ext uri="{BB962C8B-B14F-4D97-AF65-F5344CB8AC3E}">
        <p14:creationId xmlns:p14="http://schemas.microsoft.com/office/powerpoint/2010/main" val="2058787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/commons/9/9a/</a:t>
            </a:r>
            <a:r>
              <a:rPr lang="en-US" dirty="0" err="1"/>
              <a:t>Default_mode_network-WRNMMC.jpg</a:t>
            </a:r>
            <a:endParaRPr lang="en-US" dirty="0"/>
          </a:p>
          <a:p>
            <a:r>
              <a:rPr lang="en-US" baseline="0" dirty="0"/>
              <a:t>And your Default Network is active is when we listen to (or read or watch) stories. You personal set of stories is being reprogrammed.</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54</a:t>
            </a:fld>
            <a:endParaRPr lang="en-US"/>
          </a:p>
        </p:txBody>
      </p:sp>
    </p:spTree>
    <p:extLst>
      <p:ext uri="{BB962C8B-B14F-4D97-AF65-F5344CB8AC3E}">
        <p14:creationId xmlns:p14="http://schemas.microsoft.com/office/powerpoint/2010/main" val="3179344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Personal collection</a:t>
            </a:r>
          </a:p>
        </p:txBody>
      </p:sp>
      <p:sp>
        <p:nvSpPr>
          <p:cNvPr id="4" name="Slide Number Placeholder 3"/>
          <p:cNvSpPr>
            <a:spLocks noGrp="1"/>
          </p:cNvSpPr>
          <p:nvPr>
            <p:ph type="sldNum" sz="quarter" idx="10"/>
          </p:nvPr>
        </p:nvSpPr>
        <p:spPr/>
        <p:txBody>
          <a:bodyPr/>
          <a:lstStyle/>
          <a:p>
            <a:fld id="{5D81F1E7-4EFD-4BFF-B438-FCD52FD36B17}" type="slidenum">
              <a:rPr lang="uk-UA" smtClean="0"/>
              <a:t>55</a:t>
            </a:fld>
            <a:endParaRPr lang="uk-UA"/>
          </a:p>
        </p:txBody>
      </p:sp>
    </p:spTree>
    <p:extLst>
      <p:ext uri="{BB962C8B-B14F-4D97-AF65-F5344CB8AC3E}">
        <p14:creationId xmlns:p14="http://schemas.microsoft.com/office/powerpoint/2010/main" val="13465143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stories we inhabit determine whether something is new, important, or threatening</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57</a:t>
            </a:fld>
            <a:endParaRPr lang="uk-UA"/>
          </a:p>
        </p:txBody>
      </p:sp>
    </p:spTree>
    <p:extLst>
      <p:ext uri="{BB962C8B-B14F-4D97-AF65-F5344CB8AC3E}">
        <p14:creationId xmlns:p14="http://schemas.microsoft.com/office/powerpoint/2010/main" val="1403450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and talk.</a:t>
            </a:r>
          </a:p>
        </p:txBody>
      </p:sp>
      <p:sp>
        <p:nvSpPr>
          <p:cNvPr id="4" name="Slide Number Placeholder 3"/>
          <p:cNvSpPr>
            <a:spLocks noGrp="1"/>
          </p:cNvSpPr>
          <p:nvPr>
            <p:ph type="sldNum" sz="quarter" idx="10"/>
          </p:nvPr>
        </p:nvSpPr>
        <p:spPr/>
        <p:txBody>
          <a:bodyPr/>
          <a:lstStyle/>
          <a:p>
            <a:fld id="{5D81F1E7-4EFD-4BFF-B438-FCD52FD36B17}" type="slidenum">
              <a:rPr lang="en-US" smtClean="0"/>
              <a:t>58</a:t>
            </a:fld>
            <a:endParaRPr lang="en-US"/>
          </a:p>
        </p:txBody>
      </p:sp>
    </p:spTree>
    <p:extLst>
      <p:ext uri="{BB962C8B-B14F-4D97-AF65-F5344CB8AC3E}">
        <p14:creationId xmlns:p14="http://schemas.microsoft.com/office/powerpoint/2010/main" val="27205201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/commons/0/0b/</a:t>
            </a:r>
            <a:r>
              <a:rPr lang="en-US" dirty="0" err="1"/>
              <a:t>Grevys_zebra.jpg</a:t>
            </a:r>
            <a:endParaRPr lang="en-US" dirty="0"/>
          </a:p>
          <a:p>
            <a:endParaRPr lang="en-US" dirty="0"/>
          </a:p>
          <a:p>
            <a:r>
              <a:rPr lang="en-US" dirty="0"/>
              <a:t>Spencer Holst – the Zebra Storyteller:</a:t>
            </a:r>
            <a:r>
              <a:rPr lang="en-US" baseline="0" dirty="0"/>
              <a:t> http://</a:t>
            </a:r>
            <a:r>
              <a:rPr lang="en-US" baseline="0" dirty="0" err="1"/>
              <a:t>www.archipelago.org</a:t>
            </a:r>
            <a:r>
              <a:rPr lang="en-US" baseline="0" dirty="0"/>
              <a:t>/vol3-1/</a:t>
            </a:r>
            <a:r>
              <a:rPr lang="en-US" baseline="0" dirty="0" err="1"/>
              <a:t>holst.htm</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59</a:t>
            </a:fld>
            <a:endParaRPr lang="en-US"/>
          </a:p>
        </p:txBody>
      </p:sp>
    </p:spTree>
    <p:extLst>
      <p:ext uri="{BB962C8B-B14F-4D97-AF65-F5344CB8AC3E}">
        <p14:creationId xmlns:p14="http://schemas.microsoft.com/office/powerpoint/2010/main" val="4156522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a:t>
            </a:r>
            <a:r>
              <a:rPr lang="en-US" dirty="0" err="1"/>
              <a:t>commons.wikimedia.org</a:t>
            </a:r>
            <a:r>
              <a:rPr lang="en-US" dirty="0"/>
              <a:t>/wiki/File:Stanley_Tools_toolchest_-_New_Britain_Industrial_Museum_-_DSC09848.JPG</a:t>
            </a:r>
          </a:p>
          <a:p>
            <a:endParaRPr lang="en-US" dirty="0"/>
          </a:p>
          <a:p>
            <a:r>
              <a:rPr lang="en-US" dirty="0"/>
              <a:t>The more stories we know, from the most diverse sources, the more sophisticated our thinking can be. </a:t>
            </a:r>
          </a:p>
        </p:txBody>
      </p:sp>
      <p:sp>
        <p:nvSpPr>
          <p:cNvPr id="4" name="Slide Number Placeholder 3"/>
          <p:cNvSpPr>
            <a:spLocks noGrp="1"/>
          </p:cNvSpPr>
          <p:nvPr>
            <p:ph type="sldNum" sz="quarter" idx="5"/>
          </p:nvPr>
        </p:nvSpPr>
        <p:spPr/>
        <p:txBody>
          <a:bodyPr/>
          <a:lstStyle/>
          <a:p>
            <a:fld id="{5D81F1E7-4EFD-4BFF-B438-FCD52FD36B17}" type="slidenum">
              <a:rPr lang="en-US" smtClean="0"/>
              <a:t>60</a:t>
            </a:fld>
            <a:endParaRPr lang="en-US"/>
          </a:p>
        </p:txBody>
      </p:sp>
    </p:spTree>
    <p:extLst>
      <p:ext uri="{BB962C8B-B14F-4D97-AF65-F5344CB8AC3E}">
        <p14:creationId xmlns:p14="http://schemas.microsoft.com/office/powerpoint/2010/main" val="1677741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https://</a:t>
            </a:r>
            <a:r>
              <a:rPr lang="en-US" baseline="0" dirty="0" err="1"/>
              <a:t>upload.wikimedia.org</a:t>
            </a:r>
            <a:r>
              <a:rPr lang="en-US" baseline="0" dirty="0"/>
              <a:t>/</a:t>
            </a:r>
            <a:r>
              <a:rPr lang="en-US" baseline="0" dirty="0" err="1"/>
              <a:t>wikipedia</a:t>
            </a:r>
            <a:r>
              <a:rPr lang="en-US" baseline="0" dirty="0"/>
              <a:t>/commons/thumb/0/0c/</a:t>
            </a:r>
            <a:r>
              <a:rPr lang="en-US" baseline="0" dirty="0" err="1"/>
              <a:t>Cow_female_black_white.jpg</a:t>
            </a:r>
            <a:r>
              <a:rPr lang="en-US" baseline="0" dirty="0"/>
              <a:t>/1280px-Cow_female_black_white.jpg</a:t>
            </a:r>
          </a:p>
          <a:p>
            <a:endParaRPr lang="en-US" baseline="0" dirty="0"/>
          </a:p>
          <a:p>
            <a:r>
              <a:rPr lang="en-US" baseline="0" dirty="0"/>
              <a:t>It’s a cow! Did you feel a jolt of excitement when you first recognized it? Did you feel another little jolt when I completely uncovered it and it showed you were right?  That’s the reward system in your brain encouraging you to look for patterns and make successful predictions. Think about the silly animated hydroplane races we see at things like Mariner games. It’s just cartoon boats, but we all go wild when we’ve picked the right color boat and it wins. It’s just a cartoon boat!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a:t>
            </a:fld>
            <a:endParaRPr lang="en-US"/>
          </a:p>
        </p:txBody>
      </p:sp>
    </p:spTree>
    <p:extLst>
      <p:ext uri="{BB962C8B-B14F-4D97-AF65-F5344CB8AC3E}">
        <p14:creationId xmlns:p14="http://schemas.microsoft.com/office/powerpoint/2010/main" val="2300442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upload.wikimedia.org</a:t>
            </a:r>
            <a:r>
              <a:rPr lang="en-US" dirty="0"/>
              <a:t>/</a:t>
            </a:r>
            <a:r>
              <a:rPr lang="en-US" dirty="0" err="1"/>
              <a:t>wikipedia</a:t>
            </a:r>
            <a:r>
              <a:rPr lang="en-US" dirty="0"/>
              <a:t>/commons/thumb/3/39/SLNSW_9499_Smiling_study_of_Don_Bradman.jpg/1024px-SLNSW_9499_Smiling_study_of_Don_Bradman.jpg</a:t>
            </a:r>
          </a:p>
          <a:p>
            <a:endParaRPr lang="en-US" dirty="0"/>
          </a:p>
          <a:p>
            <a:r>
              <a:rPr lang="en-US" dirty="0"/>
              <a:t>These</a:t>
            </a:r>
            <a:r>
              <a:rPr lang="en-US" baseline="0" dirty="0"/>
              <a:t> stories can have major consequences in our lives. Doe the stories of these two individuals interact in the same way as</a:t>
            </a:r>
            <a:r>
              <a:rPr lang="is-I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61</a:t>
            </a:fld>
            <a:endParaRPr lang="en-US"/>
          </a:p>
        </p:txBody>
      </p:sp>
    </p:spTree>
    <p:extLst>
      <p:ext uri="{BB962C8B-B14F-4D97-AF65-F5344CB8AC3E}">
        <p14:creationId xmlns:p14="http://schemas.microsoft.com/office/powerpoint/2010/main" val="406297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static.pexels.com</a:t>
            </a:r>
            <a:r>
              <a:rPr lang="en-US" dirty="0"/>
              <a:t>/photos/35597/homeless-male-b-w-</a:t>
            </a:r>
            <a:r>
              <a:rPr lang="en-US" dirty="0" err="1"/>
              <a:t>poverty.jpg</a:t>
            </a:r>
            <a:endParaRPr lang="en-US" dirty="0"/>
          </a:p>
          <a:p>
            <a:endParaRPr lang="en-US" dirty="0"/>
          </a:p>
          <a:p>
            <a:r>
              <a:rPr lang="is-IS" dirty="0"/>
              <a:t>…t</a:t>
            </a:r>
            <a:r>
              <a:rPr lang="en-US" dirty="0" err="1"/>
              <a:t>hese</a:t>
            </a:r>
            <a:r>
              <a:rPr lang="en-US" dirty="0"/>
              <a:t> two individuals? </a:t>
            </a:r>
          </a:p>
        </p:txBody>
      </p:sp>
      <p:sp>
        <p:nvSpPr>
          <p:cNvPr id="4" name="Slide Number Placeholder 3"/>
          <p:cNvSpPr>
            <a:spLocks noGrp="1"/>
          </p:cNvSpPr>
          <p:nvPr>
            <p:ph type="sldNum" sz="quarter" idx="10"/>
          </p:nvPr>
        </p:nvSpPr>
        <p:spPr/>
        <p:txBody>
          <a:bodyPr/>
          <a:lstStyle/>
          <a:p>
            <a:fld id="{5D81F1E7-4EFD-4BFF-B438-FCD52FD36B17}" type="slidenum">
              <a:rPr lang="en-US" smtClean="0"/>
              <a:t>62</a:t>
            </a:fld>
            <a:endParaRPr lang="en-US"/>
          </a:p>
        </p:txBody>
      </p:sp>
    </p:spTree>
    <p:extLst>
      <p:ext uri="{BB962C8B-B14F-4D97-AF65-F5344CB8AC3E}">
        <p14:creationId xmlns:p14="http://schemas.microsoft.com/office/powerpoint/2010/main" val="33863954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p>
          <a:p>
            <a:endParaRPr lang="en-US" dirty="0"/>
          </a:p>
          <a:p>
            <a:r>
              <a:rPr lang="en-US" dirty="0"/>
              <a:t>And lastly, the Growth vs. Fixed</a:t>
            </a:r>
            <a:r>
              <a:rPr lang="en-US" baseline="0" dirty="0"/>
              <a:t> Mindset is really two conflicting stories.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63</a:t>
            </a:fld>
            <a:endParaRPr lang="en-US"/>
          </a:p>
        </p:txBody>
      </p:sp>
    </p:spTree>
    <p:extLst>
      <p:ext uri="{BB962C8B-B14F-4D97-AF65-F5344CB8AC3E}">
        <p14:creationId xmlns:p14="http://schemas.microsoft.com/office/powerpoint/2010/main" val="618584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p>
          <a:p>
            <a:endParaRPr lang="en-US" dirty="0"/>
          </a:p>
          <a:p>
            <a:r>
              <a:rPr lang="en-US" dirty="0"/>
              <a:t>Someone with a Fixed</a:t>
            </a:r>
            <a:r>
              <a:rPr lang="en-US" baseline="0" dirty="0"/>
              <a:t> Mindset sees challenges, obstacles, effort as threats.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64</a:t>
            </a:fld>
            <a:endParaRPr lang="en-US"/>
          </a:p>
        </p:txBody>
      </p:sp>
    </p:spTree>
    <p:extLst>
      <p:ext uri="{BB962C8B-B14F-4D97-AF65-F5344CB8AC3E}">
        <p14:creationId xmlns:p14="http://schemas.microsoft.com/office/powerpoint/2010/main" val="34116345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a:t>
            </a:r>
            <a:r>
              <a:rPr lang="en-US" dirty="0" err="1"/>
              <a:t>lavendaire.com</a:t>
            </a:r>
            <a:r>
              <a:rPr lang="en-US" dirty="0"/>
              <a:t>/knowing-mindset-fixed-vs-growth/</a:t>
            </a:r>
          </a:p>
          <a:p>
            <a:endParaRPr lang="en-US" dirty="0"/>
          </a:p>
          <a:p>
            <a:r>
              <a:rPr lang="en-US" dirty="0"/>
              <a:t>Criticism</a:t>
            </a:r>
            <a:r>
              <a:rPr lang="en-US" baseline="0" dirty="0"/>
              <a:t> and the success of others as threats. Threats put them into fight, flight, or freeze mode, and the narrative in their mind becomes self-fulfilling.</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65</a:t>
            </a:fld>
            <a:endParaRPr lang="en-US"/>
          </a:p>
        </p:txBody>
      </p:sp>
    </p:spTree>
    <p:extLst>
      <p:ext uri="{BB962C8B-B14F-4D97-AF65-F5344CB8AC3E}">
        <p14:creationId xmlns:p14="http://schemas.microsoft.com/office/powerpoint/2010/main" val="3059074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one last prompt. Everything a child experiences in our classroom or school becomes part of the story</a:t>
            </a:r>
            <a:r>
              <a:rPr lang="en-US" baseline="0" dirty="0"/>
              <a:t> in their mind. Our classrooms have an overarching story. Our schools each have an overarching story. What are the stories we are telling? Because we are always creating or contributing to a story, and if we aren’t doing it intentionally, we are doing it unintentionally.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67</a:t>
            </a:fld>
            <a:endParaRPr lang="uk-UA"/>
          </a:p>
        </p:txBody>
      </p:sp>
    </p:spTree>
    <p:extLst>
      <p:ext uri="{BB962C8B-B14F-4D97-AF65-F5344CB8AC3E}">
        <p14:creationId xmlns:p14="http://schemas.microsoft.com/office/powerpoint/2010/main" val="170446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62, Scott McCloud </a:t>
            </a:r>
            <a:r>
              <a:rPr lang="en-US" i="1" dirty="0"/>
              <a:t>Understanding</a:t>
            </a:r>
            <a:r>
              <a:rPr lang="en-US" i="1" baseline="0" dirty="0"/>
              <a:t> Comics </a:t>
            </a:r>
            <a:r>
              <a:rPr lang="en-US" i="0" baseline="0" dirty="0"/>
              <a:t>(If you have kids who love graphic novels, this book needs to be in your library!)</a:t>
            </a:r>
          </a:p>
          <a:p>
            <a:r>
              <a:rPr lang="en-US" i="0" baseline="0" dirty="0"/>
              <a:t>Comic strips, graphic novels, movies all work because of our pattern/prediction system. We fill in the blank between these two panels and make all sorts of assumptions about what has happened. Even though nothing is illustrated, we are pretty sure we know what happened. (It’s also a trick that movie makers/graphic novelists do to play with those assumptions and surprise us – perhaps in the next panel we see that the axe-wielding menace has tripped and fallen out the window. Psych!)</a:t>
            </a:r>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60070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stories</a:t>
            </a:r>
            <a:r>
              <a:rPr lang="en-US" baseline="0" dirty="0"/>
              <a:t> or narratives in our minds are the maps by which we navigate our lives. They are critically important.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8</a:t>
            </a:fld>
            <a:endParaRPr lang="uk-UA"/>
          </a:p>
        </p:txBody>
      </p:sp>
    </p:spTree>
    <p:extLst>
      <p:ext uri="{BB962C8B-B14F-4D97-AF65-F5344CB8AC3E}">
        <p14:creationId xmlns:p14="http://schemas.microsoft.com/office/powerpoint/2010/main" val="114688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a:t>
            </a:r>
            <a:r>
              <a:rPr lang="en-US" baseline="0" dirty="0"/>
              <a:t> in going more deeply into the topic of storytelling, I highly recommend this book. It looks at both the Hero’s Journey model developed by Joseph Campbell and the archetypes of the characters in stories, and does so with examples from popular books and movies. It’s also very insightful in looking at how these stories and characters impact our views of ourselves and the world around us.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uk-UA" smtClean="0"/>
              <a:t>9</a:t>
            </a:fld>
            <a:endParaRPr lang="uk-UA"/>
          </a:p>
        </p:txBody>
      </p:sp>
    </p:spTree>
    <p:extLst>
      <p:ext uri="{BB962C8B-B14F-4D97-AF65-F5344CB8AC3E}">
        <p14:creationId xmlns:p14="http://schemas.microsoft.com/office/powerpoint/2010/main" val="2368418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42000"/>
            <a:lum/>
          </a:blip>
          <a:srcRect/>
          <a:stretch>
            <a:fillRect t="-20000" b="-20000"/>
          </a:stretch>
        </a:blip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D3A1E"/>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A6824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002140" y="1018318"/>
            <a:ext cx="4117289"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6F3BA93C-BA24-4683-958E-42D407A84B0B}"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976" t="2014" r="1646" b="1851"/>
          <a:stretch/>
        </p:blipFill>
        <p:spPr>
          <a:xfrm rot="-60000">
            <a:off x="146959" y="458131"/>
            <a:ext cx="6845183" cy="5359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8/27/18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02902D-A5F5-4D7D-AAA7-32469BA0BC4D}"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02902D-A5F5-4D7D-AAA7-32469BA0BC4D}" type="datetimeFigureOut">
              <a:rPr lang="en-US" smtClean="0"/>
              <a:t>8/27/18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02902D-A5F5-4D7D-AAA7-32469BA0BC4D}" type="datetimeFigureOut">
              <a:rPr lang="en-US" smtClean="0"/>
              <a:t>8/27/18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8/27/18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8/27/18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8/27/18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8/27/18</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youtu.be/dAIQeTeMJ-I"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1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mailto:conn@mcquinnable.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32692" y="1759351"/>
            <a:ext cx="5016240" cy="2211668"/>
          </a:xfrm>
        </p:spPr>
        <p:txBody>
          <a:bodyPr>
            <a:normAutofit fontScale="90000"/>
          </a:bodyPr>
          <a:lstStyle/>
          <a:p>
            <a:pPr algn="ctr"/>
            <a:r>
              <a:rPr lang="en-US" b="1" i="1" dirty="0"/>
              <a:t>The Neuroscience of Story</a:t>
            </a:r>
            <a:endParaRPr lang="en-US" b="1" dirty="0"/>
          </a:p>
        </p:txBody>
      </p:sp>
      <p:sp>
        <p:nvSpPr>
          <p:cNvPr id="3" name="Subtitle 2"/>
          <p:cNvSpPr>
            <a:spLocks noGrp="1"/>
          </p:cNvSpPr>
          <p:nvPr>
            <p:ph type="subTitle" idx="1"/>
          </p:nvPr>
        </p:nvSpPr>
        <p:spPr>
          <a:xfrm>
            <a:off x="7060013" y="4455621"/>
            <a:ext cx="4098438" cy="1143000"/>
          </a:xfrm>
        </p:spPr>
        <p:txBody>
          <a:bodyPr/>
          <a:lstStyle/>
          <a:p>
            <a:r>
              <a:rPr lang="en-US" dirty="0"/>
              <a:t>	conn </a:t>
            </a:r>
            <a:r>
              <a:rPr lang="en-US" dirty="0" err="1"/>
              <a:t>mcquinn</a:t>
            </a:r>
            <a:r>
              <a:rPr lang="en-US" dirty="0"/>
              <a:t>		November 4, 2017</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32252-B3E3-4ED2-A3EA-DEC4CD59320D}"/>
              </a:ext>
            </a:extLst>
          </p:cNvPr>
          <p:cNvSpPr>
            <a:spLocks noGrp="1"/>
          </p:cNvSpPr>
          <p:nvPr>
            <p:ph type="ctrTitle"/>
          </p:nvPr>
        </p:nvSpPr>
        <p:spPr>
          <a:xfrm>
            <a:off x="7002140" y="1018318"/>
            <a:ext cx="4117289" cy="3675602"/>
          </a:xfrm>
        </p:spPr>
        <p:txBody>
          <a:bodyPr>
            <a:normAutofit fontScale="90000"/>
          </a:bodyPr>
          <a:lstStyle/>
          <a:p>
            <a:pPr algn="ctr"/>
            <a:r>
              <a:rPr lang="en-US" dirty="0">
                <a:latin typeface="Aharoni" panose="02010803020104030203" pitchFamily="2" charset="-79"/>
                <a:cs typeface="Aharoni" panose="02010803020104030203" pitchFamily="2" charset="-79"/>
              </a:rPr>
              <a:t>Brain food</a:t>
            </a:r>
            <a:br>
              <a:rPr lang="en-US" dirty="0">
                <a:latin typeface="Aharoni" panose="02010803020104030203" pitchFamily="2" charset="-79"/>
                <a:cs typeface="Aharoni" panose="02010803020104030203" pitchFamily="2" charset="-79"/>
              </a:rPr>
            </a:br>
            <a:br>
              <a:rPr lang="en-US" dirty="0">
                <a:latin typeface="Aharoni" panose="02010803020104030203" pitchFamily="2" charset="-79"/>
                <a:cs typeface="Aharoni" panose="02010803020104030203" pitchFamily="2" charset="-79"/>
              </a:rPr>
            </a:br>
            <a:endParaRPr lang="en-US" dirty="0">
              <a:latin typeface="Aharoni" panose="02010803020104030203" pitchFamily="2" charset="-79"/>
              <a:cs typeface="Aharoni" panose="02010803020104030203" pitchFamily="2" charset="-79"/>
            </a:endParaRPr>
          </a:p>
        </p:txBody>
      </p:sp>
      <p:sp>
        <p:nvSpPr>
          <p:cNvPr id="5" name="Arrow: Left 4">
            <a:extLst>
              <a:ext uri="{FF2B5EF4-FFF2-40B4-BE49-F238E27FC236}">
                <a16:creationId xmlns:a16="http://schemas.microsoft.com/office/drawing/2014/main" id="{C916A54B-41F8-4B61-BD4C-655532D72D8F}"/>
              </a:ext>
            </a:extLst>
          </p:cNvPr>
          <p:cNvSpPr/>
          <p:nvPr/>
        </p:nvSpPr>
        <p:spPr>
          <a:xfrm>
            <a:off x="7002140" y="2702560"/>
            <a:ext cx="3777620" cy="1259840"/>
          </a:xfrm>
          <a:prstGeom prst="leftArrow">
            <a:avLst/>
          </a:prstGeom>
          <a:solidFill>
            <a:srgbClr val="633E23"/>
          </a:solidFill>
          <a:ln>
            <a:solidFill>
              <a:srgbClr val="CAAD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657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52" y="4054922"/>
            <a:ext cx="10677801" cy="1270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1853" y="488762"/>
            <a:ext cx="10058400" cy="3566160"/>
          </a:xfrm>
        </p:spPr>
        <p:txBody>
          <a:bodyPr/>
          <a:lstStyle/>
          <a:p>
            <a:pPr algn="ctr"/>
            <a:endParaRPr lang="en-US"/>
          </a:p>
        </p:txBody>
      </p:sp>
      <p:sp>
        <p:nvSpPr>
          <p:cNvPr id="3" name="Text Placeholder 2"/>
          <p:cNvSpPr>
            <a:spLocks noGrp="1"/>
          </p:cNvSpPr>
          <p:nvPr>
            <p:ph type="body" idx="1"/>
          </p:nvPr>
        </p:nvSpPr>
        <p:spPr>
          <a:xfrm>
            <a:off x="1061853" y="4285665"/>
            <a:ext cx="10058400" cy="1143000"/>
          </a:xfrm>
        </p:spPr>
        <p:txBody>
          <a:bodyPr>
            <a:normAutofit/>
          </a:bodyPr>
          <a:lstStyle/>
          <a:p>
            <a:endParaRPr lang="en-US" cap="none">
              <a:solidFill>
                <a:srgbClr val="7030A0"/>
              </a:solidFill>
              <a:latin typeface="Palatino Linotype" panose="020405020505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4" y="5325429"/>
            <a:ext cx="11935817" cy="9766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804" y="241377"/>
            <a:ext cx="4887216" cy="4887216"/>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6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822960"/>
            <a:ext cx="10058400" cy="3566160"/>
          </a:xfrm>
        </p:spPr>
        <p:txBody>
          <a:bodyPr/>
          <a:lstStyle/>
          <a:p>
            <a:pPr algn="ctr"/>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8" y="4837085"/>
            <a:ext cx="11935817" cy="9766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28" y="1920369"/>
            <a:ext cx="3876672" cy="257757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634" y="74579"/>
            <a:ext cx="3510726" cy="23342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366" y="74579"/>
            <a:ext cx="3334641" cy="25009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823" y="1913326"/>
            <a:ext cx="3476071" cy="260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530314" y="0"/>
          <a:ext cx="11099541" cy="6559673"/>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668780" y="2292965"/>
            <a:ext cx="9010105" cy="2400657"/>
          </a:xfrm>
          <a:prstGeom prst="rect">
            <a:avLst/>
          </a:prstGeom>
          <a:noFill/>
        </p:spPr>
        <p:txBody>
          <a:bodyPr wrap="square" lIns="91440" tIns="45720" rIns="91440" bIns="45720">
            <a:spAutoFit/>
          </a:bodyPr>
          <a:lstStyle/>
          <a:p>
            <a:pPr algn="ctr"/>
            <a:r>
              <a:rPr lang="en-US" sz="3600" b="0" i="1" cap="none" spc="0">
                <a:ln w="0"/>
                <a:solidFill>
                  <a:srgbClr val="002060"/>
                </a:solidFill>
                <a:effectLst>
                  <a:outerShdw blurRad="38100" dist="19050" dir="2700000" algn="tl" rotWithShape="0">
                    <a:schemeClr val="dk1">
                      <a:alpha val="40000"/>
                    </a:schemeClr>
                  </a:outerShdw>
                </a:effectLst>
              </a:rPr>
              <a:t>We’ve learned more about the</a:t>
            </a:r>
            <a:r>
              <a:rPr lang="en-US" sz="3600" i="1">
                <a:ln w="0"/>
                <a:solidFill>
                  <a:srgbClr val="002060"/>
                </a:solidFill>
                <a:effectLst>
                  <a:outerShdw blurRad="38100" dist="19050" dir="2700000" algn="tl" rotWithShape="0">
                    <a:schemeClr val="dk1">
                      <a:alpha val="40000"/>
                    </a:schemeClr>
                  </a:outerShdw>
                </a:effectLst>
              </a:rPr>
              <a:t> brain in the last 25 years than we did in the previous 2,500.</a:t>
            </a:r>
          </a:p>
          <a:p>
            <a:pPr algn="ctr"/>
            <a:r>
              <a:rPr lang="en-US" sz="2400" i="1">
                <a:ln w="0"/>
                <a:solidFill>
                  <a:srgbClr val="002060"/>
                </a:solidFill>
                <a:effectLst>
                  <a:outerShdw blurRad="38100" dist="19050" dir="2700000" algn="tl" rotWithShape="0">
                    <a:schemeClr val="dk1">
                      <a:alpha val="40000"/>
                    </a:schemeClr>
                  </a:outerShdw>
                </a:effectLst>
              </a:rPr>
              <a:t>Dr. Eric Chudler, University of Washington</a:t>
            </a:r>
          </a:p>
          <a:p>
            <a:pPr algn="ctr"/>
            <a:r>
              <a:rPr lang="en-US" sz="5400" b="0" cap="none" spc="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35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 y="-941893"/>
            <a:ext cx="12824460" cy="9202833"/>
          </a:xfrm>
          <a:prstGeom prst="rect">
            <a:avLst/>
          </a:prstGeom>
        </p:spPr>
      </p:pic>
    </p:spTree>
    <p:extLst>
      <p:ext uri="{BB962C8B-B14F-4D97-AF65-F5344CB8AC3E}">
        <p14:creationId xmlns:p14="http://schemas.microsoft.com/office/powerpoint/2010/main" val="16223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1468978" y="0"/>
            <a:ext cx="8994535" cy="6856212"/>
          </a:xfrm>
          <a:prstGeom prst="rect">
            <a:avLst/>
          </a:prstGeom>
        </p:spPr>
      </p:pic>
    </p:spTree>
    <p:extLst>
      <p:ext uri="{BB962C8B-B14F-4D97-AF65-F5344CB8AC3E}">
        <p14:creationId xmlns:p14="http://schemas.microsoft.com/office/powerpoint/2010/main" val="15727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br>
              <a:rPr lang="en-US"/>
            </a:br>
            <a:r>
              <a:rPr lang="en-US" sz="890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620" y="-626438"/>
            <a:ext cx="12469792" cy="10049084"/>
          </a:xfrm>
        </p:spPr>
      </p:pic>
    </p:spTree>
    <p:extLst>
      <p:ext uri="{BB962C8B-B14F-4D97-AF65-F5344CB8AC3E}">
        <p14:creationId xmlns:p14="http://schemas.microsoft.com/office/powerpoint/2010/main" val="177770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a:p>
        </p:txBody>
      </p:sp>
      <p:sp>
        <p:nvSpPr>
          <p:cNvPr id="3" name="Content Placeholder 2"/>
          <p:cNvSpPr>
            <a:spLocks noGrp="1"/>
          </p:cNvSpPr>
          <p:nvPr>
            <p:ph idx="1"/>
          </p:nvPr>
        </p:nvSpPr>
        <p:spPr>
          <a:xfrm>
            <a:off x="1097280" y="1273629"/>
            <a:ext cx="10058400" cy="4595465"/>
          </a:xfrm>
        </p:spPr>
        <p:txBody>
          <a:bodyPr/>
          <a:lstStyle/>
          <a:p>
            <a:endParaRPr lang="en-US"/>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19224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br>
              <a:rPr lang="en-US" sz="3200"/>
            </a:br>
            <a:r>
              <a:rPr lang="en-US" sz="600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293010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764" y="3432184"/>
            <a:ext cx="7428446" cy="1719740"/>
          </a:xfrm>
        </p:spPr>
        <p:txBody>
          <a:bodyPr>
            <a:normAutofit fontScale="90000"/>
          </a:bodyPr>
          <a:lstStyle/>
          <a:p>
            <a:r>
              <a:rPr lang="en-US" sz="6000" i="1"/>
              <a:t>There have been great societies that did not use the wheel, but there have been no societies that did not tell stories.</a:t>
            </a:r>
            <a:br>
              <a:rPr lang="en-US"/>
            </a:br>
            <a:endParaRPr lang="en-US"/>
          </a:p>
        </p:txBody>
      </p:sp>
      <p:sp>
        <p:nvSpPr>
          <p:cNvPr id="4" name="TextBox 3"/>
          <p:cNvSpPr txBox="1"/>
          <p:nvPr/>
        </p:nvSpPr>
        <p:spPr>
          <a:xfrm>
            <a:off x="6366076" y="5151924"/>
            <a:ext cx="4418902" cy="830997"/>
          </a:xfrm>
          <a:prstGeom prst="rect">
            <a:avLst/>
          </a:prstGeom>
          <a:noFill/>
        </p:spPr>
        <p:txBody>
          <a:bodyPr wrap="none" rtlCol="0">
            <a:spAutoFit/>
          </a:bodyPr>
          <a:lstStyle/>
          <a:p>
            <a:r>
              <a:rPr lang="en-US" sz="4800"/>
              <a:t>Ursula K. Le </a:t>
            </a:r>
            <a:r>
              <a:rPr lang="en-US" sz="4800" err="1"/>
              <a:t>Guin</a:t>
            </a:r>
            <a:endParaRPr lang="en-US" sz="48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41" y="1144927"/>
            <a:ext cx="3819277" cy="4422494"/>
          </a:xfrm>
          <a:prstGeom prst="rect">
            <a:avLst/>
          </a:prstGeom>
        </p:spPr>
      </p:pic>
    </p:spTree>
    <p:extLst>
      <p:ext uri="{BB962C8B-B14F-4D97-AF65-F5344CB8AC3E}">
        <p14:creationId xmlns:p14="http://schemas.microsoft.com/office/powerpoint/2010/main" val="12627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latin typeface="Arial Rounded MT Bold" panose="020F0704030504030204" pitchFamily="34" charset="0"/>
              </a:rPr>
              <a:t>NEW!</a:t>
            </a:r>
            <a:endParaRPr lang="en-US"/>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a:t>Dr. Mary Helen </a:t>
            </a:r>
            <a:r>
              <a:rPr lang="en-US" sz="3200" i="1" err="1"/>
              <a:t>Immordino</a:t>
            </a:r>
            <a:r>
              <a:rPr lang="en-US" sz="3200" i="1"/>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02015" y="121213"/>
            <a:ext cx="5636871" cy="6617418"/>
          </a:xfrm>
        </p:spPr>
      </p:pic>
    </p:spTree>
    <p:extLst>
      <p:ext uri="{BB962C8B-B14F-4D97-AF65-F5344CB8AC3E}">
        <p14:creationId xmlns:p14="http://schemas.microsoft.com/office/powerpoint/2010/main" val="2356936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rved Down Arrow 6"/>
          <p:cNvSpPr/>
          <p:nvPr/>
        </p:nvSpPr>
        <p:spPr>
          <a:xfrm>
            <a:off x="2700338" y="516135"/>
            <a:ext cx="6246895" cy="1012628"/>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Content Placeholder 1"/>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5639750" y="2150179"/>
            <a:ext cx="5792849" cy="3797829"/>
          </a:xfrm>
          <a:prstGeom prst="rect">
            <a:avLst/>
          </a:prstGeom>
        </p:spPr>
      </p:pic>
      <p:pic>
        <p:nvPicPr>
          <p:cNvPr id="4" name="Picture 3"/>
          <p:cNvPicPr>
            <a:picLocks noChangeAspect="1"/>
          </p:cNvPicPr>
          <p:nvPr/>
        </p:nvPicPr>
        <p:blipFill>
          <a:blip r:embed="rId4"/>
          <a:stretch>
            <a:fillRect/>
          </a:stretch>
        </p:blipFill>
        <p:spPr>
          <a:xfrm>
            <a:off x="210617" y="1766819"/>
            <a:ext cx="5298932" cy="4181189"/>
          </a:xfrm>
          <a:prstGeom prst="rect">
            <a:avLst/>
          </a:prstGeom>
        </p:spPr>
      </p:pic>
    </p:spTree>
    <p:extLst>
      <p:ext uri="{BB962C8B-B14F-4D97-AF65-F5344CB8AC3E}">
        <p14:creationId xmlns:p14="http://schemas.microsoft.com/office/powerpoint/2010/main" val="21325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8768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br>
              <a:rPr lang="en-US" sz="3200" dirty="0"/>
            </a:br>
            <a:r>
              <a:rPr lang="en-US" sz="6000" dirty="0"/>
              <a:t>What does your brain spend most of its time working on?</a:t>
            </a:r>
          </a:p>
        </p:txBody>
      </p:sp>
      <p:pic>
        <p:nvPicPr>
          <p:cNvPr id="3" name="Picture 2"/>
          <p:cNvPicPr>
            <a:picLocks noChangeAspect="1"/>
          </p:cNvPicPr>
          <p:nvPr/>
        </p:nvPicPr>
        <p:blipFill>
          <a:blip r:embed="rId5">
            <a:duotone>
              <a:prstClr val="black"/>
              <a:srgbClr val="FFC000">
                <a:tint val="45000"/>
                <a:satMod val="400000"/>
              </a:srgb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81255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97280" y="501761"/>
            <a:ext cx="9878681" cy="5726570"/>
          </a:xfrm>
        </p:spPr>
      </p:pic>
    </p:spTree>
    <p:extLst>
      <p:ext uri="{BB962C8B-B14F-4D97-AF65-F5344CB8AC3E}">
        <p14:creationId xmlns:p14="http://schemas.microsoft.com/office/powerpoint/2010/main" val="73581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023" y="-278883"/>
            <a:ext cx="12662704" cy="8438506"/>
          </a:xfrm>
        </p:spPr>
      </p:pic>
    </p:spTree>
    <p:extLst>
      <p:ext uri="{BB962C8B-B14F-4D97-AF65-F5344CB8AC3E}">
        <p14:creationId xmlns:p14="http://schemas.microsoft.com/office/powerpoint/2010/main" val="185913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674" y="286603"/>
            <a:ext cx="11682123" cy="6186832"/>
          </a:xfrm>
        </p:spPr>
      </p:pic>
    </p:spTree>
    <p:extLst>
      <p:ext uri="{BB962C8B-B14F-4D97-AF65-F5344CB8AC3E}">
        <p14:creationId xmlns:p14="http://schemas.microsoft.com/office/powerpoint/2010/main" val="67226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284" y="-996023"/>
            <a:ext cx="13270670" cy="8843658"/>
          </a:xfrm>
        </p:spPr>
      </p:pic>
    </p:spTree>
    <p:extLst>
      <p:ext uri="{BB962C8B-B14F-4D97-AF65-F5344CB8AC3E}">
        <p14:creationId xmlns:p14="http://schemas.microsoft.com/office/powerpoint/2010/main" val="25606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21949"/>
            <a:ext cx="12477508" cy="8315090"/>
          </a:xfrm>
        </p:spPr>
      </p:pic>
    </p:spTree>
    <p:extLst>
      <p:ext uri="{BB962C8B-B14F-4D97-AF65-F5344CB8AC3E}">
        <p14:creationId xmlns:p14="http://schemas.microsoft.com/office/powerpoint/2010/main" val="28210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14531" y="85697"/>
            <a:ext cx="5231758" cy="7855491"/>
          </a:xfrm>
        </p:spPr>
      </p:pic>
    </p:spTree>
    <p:extLst>
      <p:ext uri="{BB962C8B-B14F-4D97-AF65-F5344CB8AC3E}">
        <p14:creationId xmlns:p14="http://schemas.microsoft.com/office/powerpoint/2010/main" val="335442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227" y="0"/>
            <a:ext cx="12651130" cy="8450559"/>
          </a:xfrm>
        </p:spPr>
      </p:pic>
      <p:sp>
        <p:nvSpPr>
          <p:cNvPr id="5" name="Rectangle 4"/>
          <p:cNvSpPr/>
          <p:nvPr/>
        </p:nvSpPr>
        <p:spPr>
          <a:xfrm>
            <a:off x="-231494" y="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02637"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36768"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70899"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05030" y="1655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426428"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347826" y="16557"/>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8761" y="1336073"/>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15370"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49501"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83632"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17763" y="13526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39161"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360559" y="1352630"/>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06028" y="2655588"/>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728103"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662234"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596365"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530496" y="2672146"/>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451894"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373292" y="2672145"/>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18761" y="3997674"/>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15370"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649501"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583632"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17763" y="4014232"/>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439161"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360559" y="4014231"/>
            <a:ext cx="1921398" cy="1342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44227" y="5316610"/>
            <a:ext cx="1921398" cy="1466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689904"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624035"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558166"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492297" y="5333168"/>
            <a:ext cx="1921398" cy="14494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413695"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35093" y="5333167"/>
            <a:ext cx="1921398" cy="1449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8"/>
                                        </p:tgtEl>
                                        <p:attrNameLst>
                                          <p:attrName>ppt_w</p:attrName>
                                        </p:attrNameLst>
                                      </p:cBhvr>
                                      <p:tavLst>
                                        <p:tav tm="0">
                                          <p:val>
                                            <p:strVal val="ppt_w"/>
                                          </p:val>
                                        </p:tav>
                                        <p:tav tm="100000">
                                          <p:val>
                                            <p:fltVal val="0"/>
                                          </p:val>
                                        </p:tav>
                                      </p:tavLst>
                                    </p:anim>
                                    <p:anim calcmode="lin" valueType="num">
                                      <p:cBhvr>
                                        <p:cTn id="7" dur="500"/>
                                        <p:tgtEl>
                                          <p:spTgt spid="38"/>
                                        </p:tgtEl>
                                        <p:attrNameLst>
                                          <p:attrName>ppt_h</p:attrName>
                                        </p:attrNameLst>
                                      </p:cBhvr>
                                      <p:tavLst>
                                        <p:tav tm="0">
                                          <p:val>
                                            <p:strVal val="ppt_h"/>
                                          </p:val>
                                        </p:tav>
                                        <p:tav tm="100000">
                                          <p:val>
                                            <p:fltVal val="0"/>
                                          </p:val>
                                        </p:tav>
                                      </p:tavLst>
                                    </p:anim>
                                    <p:animEffect transition="out" filter="fade">
                                      <p:cBhvr>
                                        <p:cTn id="8" dur="500"/>
                                        <p:tgtEl>
                                          <p:spTgt spid="38"/>
                                        </p:tgtEl>
                                      </p:cBhvr>
                                    </p:animEffect>
                                    <p:set>
                                      <p:cBhvr>
                                        <p:cTn id="9" dur="1" fill="hold">
                                          <p:stCondLst>
                                            <p:cond delay="499"/>
                                          </p:stCondLst>
                                        </p:cTn>
                                        <p:tgtEl>
                                          <p:spTgt spid="3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19"/>
                                        </p:tgtEl>
                                        <p:attrNameLst>
                                          <p:attrName>ppt_w</p:attrName>
                                        </p:attrNameLst>
                                      </p:cBhvr>
                                      <p:tavLst>
                                        <p:tav tm="0">
                                          <p:val>
                                            <p:strVal val="ppt_w"/>
                                          </p:val>
                                        </p:tav>
                                        <p:tav tm="100000">
                                          <p:val>
                                            <p:fltVal val="0"/>
                                          </p:val>
                                        </p:tav>
                                      </p:tavLst>
                                    </p:anim>
                                    <p:anim calcmode="lin" valueType="num">
                                      <p:cBhvr>
                                        <p:cTn id="14" dur="500"/>
                                        <p:tgtEl>
                                          <p:spTgt spid="19"/>
                                        </p:tgtEl>
                                        <p:attrNameLst>
                                          <p:attrName>ppt_h</p:attrName>
                                        </p:attrNameLst>
                                      </p:cBhvr>
                                      <p:tavLst>
                                        <p:tav tm="0">
                                          <p:val>
                                            <p:strVal val="ppt_h"/>
                                          </p:val>
                                        </p:tav>
                                        <p:tav tm="100000">
                                          <p:val>
                                            <p:fltVal val="0"/>
                                          </p:val>
                                        </p:tav>
                                      </p:tavLst>
                                    </p:anim>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24"/>
                                        </p:tgtEl>
                                        <p:attrNameLst>
                                          <p:attrName>ppt_w</p:attrName>
                                        </p:attrNameLst>
                                      </p:cBhvr>
                                      <p:tavLst>
                                        <p:tav tm="0">
                                          <p:val>
                                            <p:strVal val="ppt_w"/>
                                          </p:val>
                                        </p:tav>
                                        <p:tav tm="100000">
                                          <p:val>
                                            <p:fltVal val="0"/>
                                          </p:val>
                                        </p:tav>
                                      </p:tavLst>
                                    </p:anim>
                                    <p:anim calcmode="lin" valueType="num">
                                      <p:cBhvr>
                                        <p:cTn id="21" dur="500"/>
                                        <p:tgtEl>
                                          <p:spTgt spid="24"/>
                                        </p:tgtEl>
                                        <p:attrNameLst>
                                          <p:attrName>ppt_h</p:attrName>
                                        </p:attrNameLst>
                                      </p:cBhvr>
                                      <p:tavLst>
                                        <p:tav tm="0">
                                          <p:val>
                                            <p:strVal val="ppt_h"/>
                                          </p:val>
                                        </p:tav>
                                        <p:tav tm="100000">
                                          <p:val>
                                            <p:fltVal val="0"/>
                                          </p:val>
                                        </p:tav>
                                      </p:tavLst>
                                    </p:anim>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12"/>
                                        </p:tgtEl>
                                        <p:attrNameLst>
                                          <p:attrName>ppt_w</p:attrName>
                                        </p:attrNameLst>
                                      </p:cBhvr>
                                      <p:tavLst>
                                        <p:tav tm="0">
                                          <p:val>
                                            <p:strVal val="ppt_w"/>
                                          </p:val>
                                        </p:tav>
                                        <p:tav tm="100000">
                                          <p:val>
                                            <p:fltVal val="0"/>
                                          </p:val>
                                        </p:tav>
                                      </p:tavLst>
                                    </p:anim>
                                    <p:anim calcmode="lin" valueType="num">
                                      <p:cBhvr>
                                        <p:cTn id="28" dur="500"/>
                                        <p:tgtEl>
                                          <p:spTgt spid="12"/>
                                        </p:tgtEl>
                                        <p:attrNameLst>
                                          <p:attrName>ppt_h</p:attrName>
                                        </p:attrNameLst>
                                      </p:cBhvr>
                                      <p:tavLst>
                                        <p:tav tm="0">
                                          <p:val>
                                            <p:strVal val="ppt_h"/>
                                          </p:val>
                                        </p:tav>
                                        <p:tav tm="100000">
                                          <p:val>
                                            <p:fltVal val="0"/>
                                          </p:val>
                                        </p:tav>
                                      </p:tavLst>
                                    </p:anim>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3"/>
                                        </p:tgtEl>
                                        <p:attrNameLst>
                                          <p:attrName>ppt_w</p:attrName>
                                        </p:attrNameLst>
                                      </p:cBhvr>
                                      <p:tavLst>
                                        <p:tav tm="0">
                                          <p:val>
                                            <p:strVal val="ppt_w"/>
                                          </p:val>
                                        </p:tav>
                                        <p:tav tm="100000">
                                          <p:val>
                                            <p:fltVal val="0"/>
                                          </p:val>
                                        </p:tav>
                                      </p:tavLst>
                                    </p:anim>
                                    <p:anim calcmode="lin" valueType="num">
                                      <p:cBhvr>
                                        <p:cTn id="40" dur="500"/>
                                        <p:tgtEl>
                                          <p:spTgt spid="13"/>
                                        </p:tgtEl>
                                        <p:attrNameLst>
                                          <p:attrName>ppt_h</p:attrName>
                                        </p:attrNameLst>
                                      </p:cBhvr>
                                      <p:tavLst>
                                        <p:tav tm="0">
                                          <p:val>
                                            <p:strVal val="ppt_h"/>
                                          </p:val>
                                        </p:tav>
                                        <p:tav tm="100000">
                                          <p:val>
                                            <p:fltVal val="0"/>
                                          </p:val>
                                        </p:tav>
                                      </p:tavLst>
                                    </p:anim>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0" nodeType="click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0" nodeType="clickEffect">
                                  <p:stCondLst>
                                    <p:cond delay="0"/>
                                  </p:stCondLst>
                                  <p:childTnLst>
                                    <p:anim calcmode="lin" valueType="num">
                                      <p:cBhvr>
                                        <p:cTn id="58" dur="500"/>
                                        <p:tgtEl>
                                          <p:spTgt spid="17"/>
                                        </p:tgtEl>
                                        <p:attrNameLst>
                                          <p:attrName>ppt_w</p:attrName>
                                        </p:attrNameLst>
                                      </p:cBhvr>
                                      <p:tavLst>
                                        <p:tav tm="0">
                                          <p:val>
                                            <p:strVal val="ppt_w"/>
                                          </p:val>
                                        </p:tav>
                                        <p:tav tm="100000">
                                          <p:val>
                                            <p:fltVal val="0"/>
                                          </p:val>
                                        </p:tav>
                                      </p:tavLst>
                                    </p:anim>
                                    <p:anim calcmode="lin" valueType="num">
                                      <p:cBhvr>
                                        <p:cTn id="59" dur="500"/>
                                        <p:tgtEl>
                                          <p:spTgt spid="17"/>
                                        </p:tgtEl>
                                        <p:attrNameLst>
                                          <p:attrName>ppt_h</p:attrName>
                                        </p:attrNameLst>
                                      </p:cBhvr>
                                      <p:tavLst>
                                        <p:tav tm="0">
                                          <p:val>
                                            <p:strVal val="ppt_h"/>
                                          </p:val>
                                        </p:tav>
                                        <p:tav tm="100000">
                                          <p:val>
                                            <p:fltVal val="0"/>
                                          </p:val>
                                        </p:tav>
                                      </p:tavLst>
                                    </p:anim>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28"/>
                                        </p:tgtEl>
                                        <p:attrNameLst>
                                          <p:attrName>ppt_w</p:attrName>
                                        </p:attrNameLst>
                                      </p:cBhvr>
                                      <p:tavLst>
                                        <p:tav tm="0">
                                          <p:val>
                                            <p:strVal val="ppt_w"/>
                                          </p:val>
                                        </p:tav>
                                        <p:tav tm="100000">
                                          <p:val>
                                            <p:fltVal val="0"/>
                                          </p:val>
                                        </p:tav>
                                      </p:tavLst>
                                    </p:anim>
                                    <p:anim calcmode="lin" valueType="num">
                                      <p:cBhvr>
                                        <p:cTn id="66" dur="500"/>
                                        <p:tgtEl>
                                          <p:spTgt spid="28"/>
                                        </p:tgtEl>
                                        <p:attrNameLst>
                                          <p:attrName>ppt_h</p:attrName>
                                        </p:attrNameLst>
                                      </p:cBhvr>
                                      <p:tavLst>
                                        <p:tav tm="0">
                                          <p:val>
                                            <p:strVal val="ppt_h"/>
                                          </p:val>
                                        </p:tav>
                                        <p:tav tm="100000">
                                          <p:val>
                                            <p:fltVal val="0"/>
                                          </p:val>
                                        </p:tav>
                                      </p:tavLst>
                                    </p:anim>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2" grpId="0" animBg="1"/>
      <p:bldP spid="24" grpId="0" animBg="1"/>
      <p:bldP spid="28" grpId="0" animBg="1"/>
      <p:bldP spid="35" grpId="0" animBg="1"/>
      <p:bldP spid="3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eider-Simmel Remak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85731" y="535594"/>
            <a:ext cx="8345347" cy="5634722"/>
          </a:xfrm>
          <a:ln>
            <a:solidFill>
              <a:schemeClr val="accent2">
                <a:lumMod val="75000"/>
              </a:schemeClr>
            </a:solidFill>
          </a:ln>
        </p:spPr>
      </p:pic>
    </p:spTree>
    <p:extLst>
      <p:ext uri="{BB962C8B-B14F-4D97-AF65-F5344CB8AC3E}">
        <p14:creationId xmlns:p14="http://schemas.microsoft.com/office/powerpoint/2010/main" val="40428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8345" y="-203276"/>
            <a:ext cx="12685854" cy="7845594"/>
          </a:xfrm>
        </p:spPr>
      </p:pic>
    </p:spTree>
    <p:extLst>
      <p:ext uri="{BB962C8B-B14F-4D97-AF65-F5344CB8AC3E}">
        <p14:creationId xmlns:p14="http://schemas.microsoft.com/office/powerpoint/2010/main" val="427756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172" y="-301124"/>
            <a:ext cx="12296172" cy="8207695"/>
          </a:xfrm>
        </p:spPr>
      </p:pic>
    </p:spTree>
    <p:extLst>
      <p:ext uri="{BB962C8B-B14F-4D97-AF65-F5344CB8AC3E}">
        <p14:creationId xmlns:p14="http://schemas.microsoft.com/office/powerpoint/2010/main" val="102059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canadian maple leaf">
            <a:extLst>
              <a:ext uri="{FF2B5EF4-FFF2-40B4-BE49-F238E27FC236}">
                <a16:creationId xmlns:a16="http://schemas.microsoft.com/office/drawing/2014/main" id="{7C0C559D-2696-4A6F-8914-737D3EB403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EFC1F225-0339-4755-8B83-AA556792B4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7565" y="405714"/>
            <a:ext cx="6056870" cy="6056870"/>
          </a:xfrm>
          <a:prstGeom prst="rect">
            <a:avLst/>
          </a:prstGeom>
        </p:spPr>
      </p:pic>
    </p:spTree>
    <p:extLst>
      <p:ext uri="{BB962C8B-B14F-4D97-AF65-F5344CB8AC3E}">
        <p14:creationId xmlns:p14="http://schemas.microsoft.com/office/powerpoint/2010/main" val="36380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450615" y="1922555"/>
            <a:ext cx="6023058" cy="3491505"/>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98" y="620307"/>
            <a:ext cx="5600700" cy="6096000"/>
          </a:xfrm>
          <a:prstGeom prst="rect">
            <a:avLst/>
          </a:prstGeom>
        </p:spPr>
      </p:pic>
      <p:sp>
        <p:nvSpPr>
          <p:cNvPr id="7" name="Curved Down Arrow 6"/>
          <p:cNvSpPr/>
          <p:nvPr/>
        </p:nvSpPr>
        <p:spPr>
          <a:xfrm>
            <a:off x="3865947" y="516135"/>
            <a:ext cx="5081286" cy="1162194"/>
          </a:xfrm>
          <a:prstGeom prst="curvedDownArrow">
            <a:avLst>
              <a:gd name="adj1" fmla="val 25000"/>
              <a:gd name="adj2" fmla="val 50000"/>
              <a:gd name="adj3" fmla="val 379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792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842962"/>
            <a:ext cx="12192000" cy="9144001"/>
          </a:xfrm>
        </p:spPr>
      </p:pic>
    </p:spTree>
    <p:extLst>
      <p:ext uri="{BB962C8B-B14F-4D97-AF65-F5344CB8AC3E}">
        <p14:creationId xmlns:p14="http://schemas.microsoft.com/office/powerpoint/2010/main" val="59225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851" y="-1"/>
            <a:ext cx="6717384" cy="6784848"/>
          </a:xfrm>
        </p:spPr>
      </p:pic>
    </p:spTree>
    <p:extLst>
      <p:ext uri="{BB962C8B-B14F-4D97-AF65-F5344CB8AC3E}">
        <p14:creationId xmlns:p14="http://schemas.microsoft.com/office/powerpoint/2010/main" val="123137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85996" y="540381"/>
            <a:ext cx="4362450" cy="2448655"/>
          </a:xfrm>
          <a:prstGeom prst="rect">
            <a:avLst/>
          </a:prstGeom>
          <a:ln>
            <a:solidFill>
              <a:schemeClr val="accent2">
                <a:lumMod val="75000"/>
              </a:schemeClr>
            </a:solidFill>
          </a:ln>
        </p:spPr>
      </p:pic>
      <p:pic>
        <p:nvPicPr>
          <p:cNvPr id="5" name="Picture 4"/>
          <p:cNvPicPr>
            <a:picLocks noChangeAspect="1"/>
          </p:cNvPicPr>
          <p:nvPr/>
        </p:nvPicPr>
        <p:blipFill>
          <a:blip r:embed="rId4"/>
          <a:stretch>
            <a:fillRect/>
          </a:stretch>
        </p:blipFill>
        <p:spPr>
          <a:xfrm>
            <a:off x="5977434" y="540381"/>
            <a:ext cx="4372298" cy="2448655"/>
          </a:xfrm>
          <a:prstGeom prst="rect">
            <a:avLst/>
          </a:prstGeom>
          <a:ln>
            <a:solidFill>
              <a:schemeClr val="accent2">
                <a:lumMod val="75000"/>
              </a:schemeClr>
            </a:solidFill>
          </a:ln>
        </p:spPr>
      </p:pic>
      <p:pic>
        <p:nvPicPr>
          <p:cNvPr id="6" name="Picture 5"/>
          <p:cNvPicPr>
            <a:picLocks noChangeAspect="1"/>
          </p:cNvPicPr>
          <p:nvPr/>
        </p:nvPicPr>
        <p:blipFill>
          <a:blip r:embed="rId5"/>
          <a:stretch>
            <a:fillRect/>
          </a:stretch>
        </p:blipFill>
        <p:spPr>
          <a:xfrm>
            <a:off x="2801074" y="3224735"/>
            <a:ext cx="5985904" cy="3344560"/>
          </a:xfrm>
          <a:prstGeom prst="rect">
            <a:avLst/>
          </a:prstGeom>
          <a:ln>
            <a:solidFill>
              <a:schemeClr val="accent2">
                <a:lumMod val="75000"/>
              </a:schemeClr>
            </a:solidFill>
          </a:ln>
        </p:spPr>
      </p:pic>
    </p:spTree>
    <p:extLst>
      <p:ext uri="{BB962C8B-B14F-4D97-AF65-F5344CB8AC3E}">
        <p14:creationId xmlns:p14="http://schemas.microsoft.com/office/powerpoint/2010/main" val="412300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a:t>What was surprising?</a:t>
            </a:r>
          </a:p>
          <a:p>
            <a:pPr marL="777240" indent="-685800">
              <a:buFont typeface="Arial" panose="020B0604020202020204" pitchFamily="34" charset="0"/>
              <a:buChar char="•"/>
              <a:defRPr/>
            </a:pPr>
            <a:r>
              <a:rPr lang="en-US" sz="4800"/>
              <a:t>What did you already know, but now see in a new way?</a:t>
            </a:r>
          </a:p>
          <a:p>
            <a:pPr marL="777240" indent="-685800">
              <a:buFont typeface="Arial" panose="020B0604020202020204" pitchFamily="34" charset="0"/>
              <a:buChar char="•"/>
              <a:defRPr/>
            </a:pPr>
            <a:r>
              <a:rPr lang="en-US" sz="4800"/>
              <a:t>What new questions do you have?</a:t>
            </a:r>
          </a:p>
          <a:p>
            <a:endParaRPr lang="en-US"/>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17214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87078"/>
            <a:ext cx="12192000" cy="7808031"/>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6333" y="3436967"/>
            <a:ext cx="3901440" cy="2599944"/>
          </a:xfrm>
          <a:prstGeom prst="rect">
            <a:avLst/>
          </a:prstGeom>
        </p:spPr>
      </p:pic>
    </p:spTree>
    <p:extLst>
      <p:ext uri="{BB962C8B-B14F-4D97-AF65-F5344CB8AC3E}">
        <p14:creationId xmlns:p14="http://schemas.microsoft.com/office/powerpoint/2010/main" val="37118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069" y="0"/>
            <a:ext cx="12651130" cy="8450559"/>
          </a:xfrm>
        </p:spPr>
      </p:pic>
    </p:spTree>
    <p:extLst>
      <p:ext uri="{BB962C8B-B14F-4D97-AF65-F5344CB8AC3E}">
        <p14:creationId xmlns:p14="http://schemas.microsoft.com/office/powerpoint/2010/main" val="254268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DA1D2-06A2-D649-AEB4-2D3F3F51469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2CBF23-3134-B847-8D7E-CE6DF4C0E9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23037"/>
            <a:ext cx="12396651" cy="8239237"/>
          </a:xfrm>
        </p:spPr>
      </p:pic>
    </p:spTree>
    <p:extLst>
      <p:ext uri="{BB962C8B-B14F-4D97-AF65-F5344CB8AC3E}">
        <p14:creationId xmlns:p14="http://schemas.microsoft.com/office/powerpoint/2010/main" val="240360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03" t="5321" r="7080" b="3468"/>
          <a:stretch/>
        </p:blipFill>
        <p:spPr>
          <a:xfrm>
            <a:off x="729207" y="852923"/>
            <a:ext cx="5092860" cy="5293233"/>
          </a:xfrm>
          <a:ln>
            <a:solidFill>
              <a:schemeClr val="accent2">
                <a:lumMod val="75000"/>
              </a:schemeClr>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931" t="13839" r="20849"/>
          <a:stretch/>
        </p:blipFill>
        <p:spPr>
          <a:xfrm>
            <a:off x="6419319" y="812970"/>
            <a:ext cx="4736361" cy="5373138"/>
          </a:xfrm>
          <a:prstGeom prst="rect">
            <a:avLst/>
          </a:prstGeom>
          <a:ln>
            <a:solidFill>
              <a:schemeClr val="accent2">
                <a:lumMod val="75000"/>
              </a:schemeClr>
            </a:solidFill>
          </a:ln>
        </p:spPr>
      </p:pic>
    </p:spTree>
    <p:extLst>
      <p:ext uri="{BB962C8B-B14F-4D97-AF65-F5344CB8AC3E}">
        <p14:creationId xmlns:p14="http://schemas.microsoft.com/office/powerpoint/2010/main" val="160363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903" t="5321" r="7080" b="3468"/>
          <a:stretch/>
        </p:blipFill>
        <p:spPr>
          <a:xfrm>
            <a:off x="729207" y="852923"/>
            <a:ext cx="5092860" cy="5293233"/>
          </a:xfrm>
          <a:ln>
            <a:solidFill>
              <a:schemeClr val="accent2">
                <a:lumMod val="75000"/>
              </a:schemeClr>
            </a:solidFill>
          </a:ln>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23624"/>
          <a:stretch/>
        </p:blipFill>
        <p:spPr>
          <a:xfrm>
            <a:off x="6126480" y="1072713"/>
            <a:ext cx="5560544" cy="4853651"/>
          </a:xfrm>
          <a:prstGeom prst="rect">
            <a:avLst/>
          </a:prstGeom>
          <a:ln>
            <a:solidFill>
              <a:schemeClr val="accent2">
                <a:lumMod val="75000"/>
              </a:schemeClr>
            </a:solidFill>
          </a:ln>
        </p:spPr>
      </p:pic>
    </p:spTree>
    <p:extLst>
      <p:ext uri="{BB962C8B-B14F-4D97-AF65-F5344CB8AC3E}">
        <p14:creationId xmlns:p14="http://schemas.microsoft.com/office/powerpoint/2010/main" val="239486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8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22773" r="15992" b="43839"/>
          <a:stretch/>
        </p:blipFill>
        <p:spPr bwMode="auto">
          <a:xfrm>
            <a:off x="3525078" y="638827"/>
            <a:ext cx="9543880" cy="5013225"/>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701040" y="1011981"/>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701040" y="236423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8" name="Right Arrow 7"/>
          <p:cNvSpPr/>
          <p:nvPr/>
        </p:nvSpPr>
        <p:spPr>
          <a:xfrm>
            <a:off x="701040" y="407702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45827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rotWithShape="1">
          <a:blip r:embed="rId3">
            <a:extLst>
              <a:ext uri="{28A0092B-C50C-407E-A947-70E740481C1C}">
                <a14:useLocalDpi xmlns:a14="http://schemas.microsoft.com/office/drawing/2010/main" val="0"/>
              </a:ext>
            </a:extLst>
          </a:blip>
          <a:srcRect t="53560" r="16739"/>
          <a:stretch/>
        </p:blipFill>
        <p:spPr bwMode="auto">
          <a:xfrm>
            <a:off x="3933380" y="286603"/>
            <a:ext cx="8429308" cy="6213953"/>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1097280" y="96419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
        <p:nvSpPr>
          <p:cNvPr id="6" name="Right Arrow 5"/>
          <p:cNvSpPr/>
          <p:nvPr/>
        </p:nvSpPr>
        <p:spPr>
          <a:xfrm>
            <a:off x="1097280" y="3136893"/>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t>THREAT</a:t>
            </a:r>
          </a:p>
        </p:txBody>
      </p:sp>
    </p:spTree>
    <p:extLst>
      <p:ext uri="{BB962C8B-B14F-4D97-AF65-F5344CB8AC3E}">
        <p14:creationId xmlns:p14="http://schemas.microsoft.com/office/powerpoint/2010/main" val="318013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close up of a sign&#10;&#10;Description generated with very high confidence">
            <a:extLst>
              <a:ext uri="{FF2B5EF4-FFF2-40B4-BE49-F238E27FC236}">
                <a16:creationId xmlns:a16="http://schemas.microsoft.com/office/drawing/2014/main" id="{F3000409-DCB2-4897-BA71-A7AFB4566D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820218" cy="6820218"/>
          </a:xfrm>
        </p:spPr>
      </p:pic>
      <p:sp>
        <p:nvSpPr>
          <p:cNvPr id="2" name="TextBox 1">
            <a:extLst>
              <a:ext uri="{FF2B5EF4-FFF2-40B4-BE49-F238E27FC236}">
                <a16:creationId xmlns:a16="http://schemas.microsoft.com/office/drawing/2014/main" id="{7DF74B57-73E2-9140-84B7-9C2BC66C6D28}"/>
              </a:ext>
            </a:extLst>
          </p:cNvPr>
          <p:cNvSpPr txBox="1"/>
          <p:nvPr/>
        </p:nvSpPr>
        <p:spPr>
          <a:xfrm>
            <a:off x="6820218" y="1904427"/>
            <a:ext cx="4657908" cy="2123658"/>
          </a:xfrm>
          <a:prstGeom prst="rect">
            <a:avLst/>
          </a:prstGeom>
          <a:noFill/>
        </p:spPr>
        <p:txBody>
          <a:bodyPr wrap="square" rtlCol="0">
            <a:spAutoFit/>
          </a:bodyPr>
          <a:lstStyle/>
          <a:p>
            <a:pPr algn="ctr"/>
            <a:r>
              <a:rPr lang="en-US" sz="6600" dirty="0">
                <a:latin typeface="Arial Rounded MT Bold" panose="020F0704030504030204" pitchFamily="34" charset="77"/>
              </a:rPr>
              <a:t>Visible and</a:t>
            </a:r>
          </a:p>
          <a:p>
            <a:pPr algn="ctr"/>
            <a:r>
              <a:rPr lang="en-US" sz="6600" dirty="0">
                <a:solidFill>
                  <a:schemeClr val="bg1">
                    <a:lumMod val="75000"/>
                  </a:schemeClr>
                </a:solidFill>
                <a:latin typeface="Arial Rounded MT Bold" panose="020F0704030504030204" pitchFamily="34" charset="77"/>
              </a:rPr>
              <a:t>Invisible</a:t>
            </a:r>
            <a:r>
              <a:rPr lang="en-US" sz="6600" dirty="0">
                <a:latin typeface="Arial Rounded MT Bold" panose="020F0704030504030204" pitchFamily="34" charset="77"/>
              </a:rPr>
              <a:t>?</a:t>
            </a:r>
          </a:p>
        </p:txBody>
      </p:sp>
    </p:spTree>
    <p:extLst>
      <p:ext uri="{BB962C8B-B14F-4D97-AF65-F5344CB8AC3E}">
        <p14:creationId xmlns:p14="http://schemas.microsoft.com/office/powerpoint/2010/main" val="420363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199" y="202382"/>
            <a:ext cx="6329362" cy="6356802"/>
          </a:xfrm>
        </p:spPr>
      </p:pic>
      <p:sp>
        <p:nvSpPr>
          <p:cNvPr id="5" name="TextBox 4">
            <a:extLst>
              <a:ext uri="{FF2B5EF4-FFF2-40B4-BE49-F238E27FC236}">
                <a16:creationId xmlns:a16="http://schemas.microsoft.com/office/drawing/2014/main" id="{E81A32E8-AD4D-F144-A9F9-CA4F337E46B7}"/>
              </a:ext>
            </a:extLst>
          </p:cNvPr>
          <p:cNvSpPr txBox="1"/>
          <p:nvPr/>
        </p:nvSpPr>
        <p:spPr>
          <a:xfrm>
            <a:off x="6820218" y="1904427"/>
            <a:ext cx="4657908" cy="2123658"/>
          </a:xfrm>
          <a:prstGeom prst="rect">
            <a:avLst/>
          </a:prstGeom>
          <a:noFill/>
        </p:spPr>
        <p:txBody>
          <a:bodyPr wrap="square" rtlCol="0">
            <a:spAutoFit/>
          </a:bodyPr>
          <a:lstStyle/>
          <a:p>
            <a:pPr algn="ctr"/>
            <a:r>
              <a:rPr lang="en-US" sz="6600" dirty="0">
                <a:latin typeface="Arial Rounded MT Bold" panose="020F0704030504030204" pitchFamily="34" charset="77"/>
              </a:rPr>
              <a:t>Visible and</a:t>
            </a:r>
          </a:p>
          <a:p>
            <a:pPr algn="ctr"/>
            <a:r>
              <a:rPr lang="en-US" sz="6600" dirty="0">
                <a:solidFill>
                  <a:schemeClr val="bg1">
                    <a:lumMod val="75000"/>
                  </a:schemeClr>
                </a:solidFill>
                <a:latin typeface="Arial Rounded MT Bold" panose="020F0704030504030204" pitchFamily="34" charset="77"/>
              </a:rPr>
              <a:t>Invisible</a:t>
            </a:r>
            <a:r>
              <a:rPr lang="en-US" sz="6600" dirty="0">
                <a:latin typeface="Arial Rounded MT Bold" panose="020F0704030504030204" pitchFamily="34" charset="77"/>
              </a:rPr>
              <a:t>?</a:t>
            </a:r>
          </a:p>
        </p:txBody>
      </p:sp>
    </p:spTree>
    <p:extLst>
      <p:ext uri="{BB962C8B-B14F-4D97-AF65-F5344CB8AC3E}">
        <p14:creationId xmlns:p14="http://schemas.microsoft.com/office/powerpoint/2010/main" val="152095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Contact Information</a:t>
            </a:r>
          </a:p>
        </p:txBody>
      </p:sp>
      <p:sp>
        <p:nvSpPr>
          <p:cNvPr id="3" name="Content Placeholder 2"/>
          <p:cNvSpPr>
            <a:spLocks noGrp="1"/>
          </p:cNvSpPr>
          <p:nvPr>
            <p:ph idx="1"/>
          </p:nvPr>
        </p:nvSpPr>
        <p:spPr/>
        <p:txBody>
          <a:bodyPr/>
          <a:lstStyle/>
          <a:p>
            <a:r>
              <a:rPr lang="en-US" sz="4400" dirty="0"/>
              <a:t>Conn McQuinn</a:t>
            </a:r>
          </a:p>
          <a:p>
            <a:r>
              <a:rPr lang="en-US" sz="4400" dirty="0"/>
              <a:t>McQuinnable Educational Services</a:t>
            </a:r>
          </a:p>
          <a:p>
            <a:r>
              <a:rPr lang="en-US" sz="4400" dirty="0">
                <a:hlinkClick r:id="rId2"/>
              </a:rPr>
              <a:t>conn@mcquinnable.com</a:t>
            </a:r>
            <a:endParaRPr lang="en-US" sz="4400" dirty="0"/>
          </a:p>
          <a:p>
            <a:r>
              <a:rPr lang="en-US" sz="4400" dirty="0" err="1"/>
              <a:t>www.mcquinnable.com</a:t>
            </a:r>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14950" b="63411"/>
          <a:stretch/>
        </p:blipFill>
        <p:spPr>
          <a:xfrm>
            <a:off x="1189489" y="286603"/>
            <a:ext cx="9679140" cy="6264668"/>
          </a:xfrm>
        </p:spPr>
      </p:pic>
      <p:sp>
        <p:nvSpPr>
          <p:cNvPr id="5" name="Rectangle 4"/>
          <p:cNvSpPr/>
          <p:nvPr/>
        </p:nvSpPr>
        <p:spPr>
          <a:xfrm>
            <a:off x="6030410" y="405114"/>
            <a:ext cx="3981691" cy="6146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415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1935" y="-12256"/>
            <a:ext cx="12741310" cy="7166986"/>
          </a:xfrm>
        </p:spPr>
      </p:pic>
    </p:spTree>
    <p:extLst>
      <p:ext uri="{BB962C8B-B14F-4D97-AF65-F5344CB8AC3E}">
        <p14:creationId xmlns:p14="http://schemas.microsoft.com/office/powerpoint/2010/main" val="277720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1815" y="116593"/>
            <a:ext cx="4456254" cy="6572604"/>
          </a:xfrm>
        </p:spPr>
      </p:pic>
      <p:pic>
        <p:nvPicPr>
          <p:cNvPr id="5" name="Picture 4">
            <a:extLst>
              <a:ext uri="{FF2B5EF4-FFF2-40B4-BE49-F238E27FC236}">
                <a16:creationId xmlns:a16="http://schemas.microsoft.com/office/drawing/2014/main" id="{1C9D0739-45A3-5547-AEEC-1DD9F0FCF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3224" y="176855"/>
            <a:ext cx="4000948" cy="6452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585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5080</Words>
  <Application>Microsoft Macintosh PowerPoint</Application>
  <PresentationFormat>Widescreen</PresentationFormat>
  <Paragraphs>258</Paragraphs>
  <Slides>68</Slides>
  <Notes>65</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Aharoni</vt:lpstr>
      <vt:lpstr>Arial</vt:lpstr>
      <vt:lpstr>Arial Rounded MT Bold</vt:lpstr>
      <vt:lpstr>Calibri</vt:lpstr>
      <vt:lpstr>Calibri Light</vt:lpstr>
      <vt:lpstr>Palatino Linotype</vt:lpstr>
      <vt:lpstr>Retrospect</vt:lpstr>
      <vt:lpstr>The Neuroscience of Story</vt:lpstr>
      <vt:lpstr>PowerPoint Presentation</vt:lpstr>
      <vt:lpstr>There have been great societies that did not use the wheel, but there have been no societies that did not tell stories. </vt:lpstr>
      <vt:lpstr>PowerPoint Presentation</vt:lpstr>
      <vt:lpstr>PowerPoint Presentation</vt:lpstr>
      <vt:lpstr>PowerPoint Presentation</vt:lpstr>
      <vt:lpstr>PowerPoint Presentation</vt:lpstr>
      <vt:lpstr>PowerPoint Presentation</vt:lpstr>
      <vt:lpstr>PowerPoint Presentation</vt:lpstr>
      <vt:lpstr>Brain food  </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PowerPoint Presentation</vt:lpstr>
      <vt:lpstr>Reflection</vt:lpstr>
      <vt:lpstr> What does your brain spend most of its time working 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Hardwired for Story Brain Science  and Learning through Story</dc:title>
  <dc:subject/>
  <dc:creator/>
  <cp:keywords/>
  <dc:description/>
  <cp:revision>1</cp:revision>
  <dcterms:modified xsi:type="dcterms:W3CDTF">2018-08-27T22:42:37Z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