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6" r:id="rId2"/>
  </p:sldMasterIdLst>
  <p:notesMasterIdLst>
    <p:notesMasterId r:id="rId80"/>
  </p:notesMasterIdLst>
  <p:handoutMasterIdLst>
    <p:handoutMasterId r:id="rId81"/>
  </p:handoutMasterIdLst>
  <p:sldIdLst>
    <p:sldId id="256" r:id="rId3"/>
    <p:sldId id="300" r:id="rId4"/>
    <p:sldId id="268" r:id="rId5"/>
    <p:sldId id="316" r:id="rId6"/>
    <p:sldId id="376" r:id="rId7"/>
    <p:sldId id="321" r:id="rId8"/>
    <p:sldId id="320" r:id="rId9"/>
    <p:sldId id="257" r:id="rId10"/>
    <p:sldId id="311" r:id="rId11"/>
    <p:sldId id="339" r:id="rId12"/>
    <p:sldId id="277" r:id="rId13"/>
    <p:sldId id="329" r:id="rId14"/>
    <p:sldId id="371" r:id="rId15"/>
    <p:sldId id="372" r:id="rId16"/>
    <p:sldId id="374" r:id="rId17"/>
    <p:sldId id="341" r:id="rId18"/>
    <p:sldId id="342" r:id="rId19"/>
    <p:sldId id="375" r:id="rId20"/>
    <p:sldId id="331" r:id="rId21"/>
    <p:sldId id="334" r:id="rId22"/>
    <p:sldId id="335" r:id="rId23"/>
    <p:sldId id="333" r:id="rId24"/>
    <p:sldId id="343" r:id="rId25"/>
    <p:sldId id="323" r:id="rId26"/>
    <p:sldId id="381" r:id="rId27"/>
    <p:sldId id="317" r:id="rId28"/>
    <p:sldId id="281" r:id="rId29"/>
    <p:sldId id="322" r:id="rId30"/>
    <p:sldId id="384" r:id="rId31"/>
    <p:sldId id="382" r:id="rId32"/>
    <p:sldId id="279" r:id="rId33"/>
    <p:sldId id="282" r:id="rId34"/>
    <p:sldId id="345" r:id="rId35"/>
    <p:sldId id="346" r:id="rId36"/>
    <p:sldId id="347" r:id="rId37"/>
    <p:sldId id="348" r:id="rId38"/>
    <p:sldId id="349" r:id="rId39"/>
    <p:sldId id="344" r:id="rId40"/>
    <p:sldId id="351" r:id="rId41"/>
    <p:sldId id="352" r:id="rId42"/>
    <p:sldId id="353" r:id="rId43"/>
    <p:sldId id="380" r:id="rId44"/>
    <p:sldId id="387" r:id="rId45"/>
    <p:sldId id="354" r:id="rId46"/>
    <p:sldId id="355" r:id="rId47"/>
    <p:sldId id="350" r:id="rId48"/>
    <p:sldId id="378" r:id="rId49"/>
    <p:sldId id="356" r:id="rId50"/>
    <p:sldId id="357" r:id="rId51"/>
    <p:sldId id="358" r:id="rId52"/>
    <p:sldId id="359" r:id="rId53"/>
    <p:sldId id="360" r:id="rId54"/>
    <p:sldId id="324" r:id="rId55"/>
    <p:sldId id="383" r:id="rId56"/>
    <p:sldId id="362" r:id="rId57"/>
    <p:sldId id="361" r:id="rId58"/>
    <p:sldId id="369" r:id="rId59"/>
    <p:sldId id="363" r:id="rId60"/>
    <p:sldId id="364" r:id="rId61"/>
    <p:sldId id="365" r:id="rId62"/>
    <p:sldId id="385" r:id="rId63"/>
    <p:sldId id="366" r:id="rId64"/>
    <p:sldId id="367" r:id="rId65"/>
    <p:sldId id="373" r:id="rId66"/>
    <p:sldId id="370" r:id="rId67"/>
    <p:sldId id="309" r:id="rId68"/>
    <p:sldId id="389" r:id="rId69"/>
    <p:sldId id="390" r:id="rId70"/>
    <p:sldId id="391" r:id="rId71"/>
    <p:sldId id="392" r:id="rId72"/>
    <p:sldId id="393" r:id="rId73"/>
    <p:sldId id="394" r:id="rId74"/>
    <p:sldId id="395" r:id="rId75"/>
    <p:sldId id="319" r:id="rId76"/>
    <p:sldId id="336" r:id="rId77"/>
    <p:sldId id="386" r:id="rId78"/>
    <p:sldId id="379" r:id="rId7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120F10"/>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0359" autoAdjust="0"/>
  </p:normalViewPr>
  <p:slideViewPr>
    <p:cSldViewPr snapToGrid="0">
      <p:cViewPr varScale="1">
        <p:scale>
          <a:sx n="84" d="100"/>
          <a:sy n="84" d="100"/>
        </p:scale>
        <p:origin x="566" y="168"/>
      </p:cViewPr>
      <p:guideLst>
        <p:guide pos="3840"/>
        <p:guide orient="horz" pos="2160"/>
      </p:guideLst>
    </p:cSldViewPr>
  </p:slideViewPr>
  <p:notesTextViewPr>
    <p:cViewPr>
      <p:scale>
        <a:sx n="3" d="2"/>
        <a:sy n="3" d="2"/>
      </p:scale>
      <p:origin x="0" y="0"/>
    </p:cViewPr>
  </p:notesTextViewPr>
  <p:sorterViewPr>
    <p:cViewPr>
      <p:scale>
        <a:sx n="50" d="100"/>
        <a:sy n="50" d="100"/>
      </p:scale>
      <p:origin x="0" y="-4829"/>
    </p:cViewPr>
  </p:sorterViewPr>
  <p:notesViewPr>
    <p:cSldViewPr snapToGrid="0">
      <p:cViewPr varScale="1">
        <p:scale>
          <a:sx n="63" d="100"/>
          <a:sy n="63" d="100"/>
        </p:scale>
        <p:origin x="2838"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1.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presProps" Target="presProps.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handoutMaster" Target="handoutMasters/handoutMaster1.xml"/><Relationship Id="rId86" Type="http://schemas.microsoft.com/office/2015/10/relationships/revisionInfo" Target="revisionInfo.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sz="4400" dirty="0"/>
              <a:t>Knowledge about the Brain</a:t>
            </a:r>
          </a:p>
        </c:rich>
      </c:tx>
      <c:layout>
        <c:manualLayout>
          <c:xMode val="edge"/>
          <c:yMode val="edge"/>
          <c:x val="0.22179610850574813"/>
          <c:y val="6.0018235665100991E-2"/>
        </c:manualLayout>
      </c:layout>
      <c:overlay val="0"/>
    </c:title>
    <c:autoTitleDeleted val="0"/>
    <c:plotArea>
      <c:layout>
        <c:manualLayout>
          <c:layoutTarget val="inner"/>
          <c:xMode val="edge"/>
          <c:yMode val="edge"/>
          <c:x val="4.6942481675593603E-2"/>
          <c:y val="4.1819157753747803E-2"/>
          <c:w val="0.93818302937031395"/>
          <c:h val="0.80799332527703704"/>
        </c:manualLayout>
      </c:layout>
      <c:lineChart>
        <c:grouping val="standard"/>
        <c:varyColors val="0"/>
        <c:ser>
          <c:idx val="0"/>
          <c:order val="0"/>
          <c:tx>
            <c:strRef>
              <c:f>Sheet1!$B$1</c:f>
              <c:strCache>
                <c:ptCount val="1"/>
                <c:pt idx="0">
                  <c:v>KNOWLEDGE</c:v>
                </c:pt>
              </c:strCache>
            </c:strRef>
          </c:tx>
          <c:marker>
            <c:symbol val="none"/>
          </c:marker>
          <c:cat>
            <c:strRef>
              <c:f>Sheet1!$A$2:$A$28</c:f>
              <c:strCache>
                <c:ptCount val="27"/>
                <c:pt idx="0">
                  <c:v>500 BC</c:v>
                </c:pt>
                <c:pt idx="1">
                  <c:v>400 BC</c:v>
                </c:pt>
                <c:pt idx="2">
                  <c:v>300 BC </c:v>
                </c:pt>
                <c:pt idx="3">
                  <c:v>200BC</c:v>
                </c:pt>
                <c:pt idx="4">
                  <c:v>100 BC</c:v>
                </c:pt>
                <c:pt idx="5">
                  <c:v>0 AD</c:v>
                </c:pt>
                <c:pt idx="6">
                  <c:v>100 AD</c:v>
                </c:pt>
                <c:pt idx="7">
                  <c:v>200 AD</c:v>
                </c:pt>
                <c:pt idx="8">
                  <c:v>300 AD</c:v>
                </c:pt>
                <c:pt idx="9">
                  <c:v>400 AD</c:v>
                </c:pt>
                <c:pt idx="10">
                  <c:v>500 AD</c:v>
                </c:pt>
                <c:pt idx="11">
                  <c:v>600 AD</c:v>
                </c:pt>
                <c:pt idx="12">
                  <c:v>700 AD</c:v>
                </c:pt>
                <c:pt idx="13">
                  <c:v>800 AD</c:v>
                </c:pt>
                <c:pt idx="14">
                  <c:v>900 AD</c:v>
                </c:pt>
                <c:pt idx="15">
                  <c:v>1000 AD</c:v>
                </c:pt>
                <c:pt idx="16">
                  <c:v>1100 AD</c:v>
                </c:pt>
                <c:pt idx="17">
                  <c:v>1200 AD</c:v>
                </c:pt>
                <c:pt idx="18">
                  <c:v>1300 AD</c:v>
                </c:pt>
                <c:pt idx="19">
                  <c:v>1400 AD</c:v>
                </c:pt>
                <c:pt idx="20">
                  <c:v>1500 AD</c:v>
                </c:pt>
                <c:pt idx="21">
                  <c:v>1600 AD</c:v>
                </c:pt>
                <c:pt idx="22">
                  <c:v>1700 AD</c:v>
                </c:pt>
                <c:pt idx="23">
                  <c:v>1800 AD</c:v>
                </c:pt>
                <c:pt idx="24">
                  <c:v>1900 AD</c:v>
                </c:pt>
                <c:pt idx="25">
                  <c:v>2000 AD</c:v>
                </c:pt>
                <c:pt idx="26">
                  <c:v>2015 AD</c:v>
                </c:pt>
              </c:strCache>
            </c:strRef>
          </c:cat>
          <c:val>
            <c:numRef>
              <c:f>Sheet1!$B$2:$B$28</c:f>
              <c:numCache>
                <c:formatCode>General</c:formatCode>
                <c:ptCount val="27"/>
                <c:pt idx="0">
                  <c:v>1</c:v>
                </c:pt>
                <c:pt idx="1">
                  <c:v>1</c:v>
                </c:pt>
                <c:pt idx="2">
                  <c:v>1</c:v>
                </c:pt>
                <c:pt idx="3">
                  <c:v>1</c:v>
                </c:pt>
                <c:pt idx="4">
                  <c:v>1</c:v>
                </c:pt>
                <c:pt idx="5">
                  <c:v>1</c:v>
                </c:pt>
                <c:pt idx="6">
                  <c:v>1</c:v>
                </c:pt>
                <c:pt idx="7">
                  <c:v>1</c:v>
                </c:pt>
                <c:pt idx="8">
                  <c:v>1</c:v>
                </c:pt>
                <c:pt idx="9">
                  <c:v>1</c:v>
                </c:pt>
                <c:pt idx="10">
                  <c:v>2</c:v>
                </c:pt>
                <c:pt idx="11">
                  <c:v>2</c:v>
                </c:pt>
                <c:pt idx="12">
                  <c:v>2</c:v>
                </c:pt>
                <c:pt idx="13">
                  <c:v>2</c:v>
                </c:pt>
                <c:pt idx="14">
                  <c:v>2</c:v>
                </c:pt>
                <c:pt idx="15">
                  <c:v>2</c:v>
                </c:pt>
                <c:pt idx="16">
                  <c:v>3</c:v>
                </c:pt>
                <c:pt idx="17">
                  <c:v>3</c:v>
                </c:pt>
                <c:pt idx="18">
                  <c:v>3</c:v>
                </c:pt>
                <c:pt idx="19">
                  <c:v>3</c:v>
                </c:pt>
                <c:pt idx="20">
                  <c:v>4</c:v>
                </c:pt>
                <c:pt idx="21">
                  <c:v>5</c:v>
                </c:pt>
                <c:pt idx="22">
                  <c:v>6</c:v>
                </c:pt>
                <c:pt idx="23">
                  <c:v>7</c:v>
                </c:pt>
                <c:pt idx="24">
                  <c:v>10</c:v>
                </c:pt>
                <c:pt idx="25">
                  <c:v>20</c:v>
                </c:pt>
                <c:pt idx="26">
                  <c:v>100</c:v>
                </c:pt>
              </c:numCache>
            </c:numRef>
          </c:val>
          <c:smooth val="0"/>
          <c:extLst>
            <c:ext xmlns:c16="http://schemas.microsoft.com/office/drawing/2014/chart" uri="{C3380CC4-5D6E-409C-BE32-E72D297353CC}">
              <c16:uniqueId val="{00000000-B4E4-41B1-91EB-D93134EE8816}"/>
            </c:ext>
          </c:extLst>
        </c:ser>
        <c:dLbls>
          <c:showLegendKey val="0"/>
          <c:showVal val="0"/>
          <c:showCatName val="0"/>
          <c:showSerName val="0"/>
          <c:showPercent val="0"/>
          <c:showBubbleSize val="0"/>
        </c:dLbls>
        <c:smooth val="0"/>
        <c:axId val="199222408"/>
        <c:axId val="199226328"/>
      </c:lineChart>
      <c:catAx>
        <c:axId val="199222408"/>
        <c:scaling>
          <c:orientation val="minMax"/>
        </c:scaling>
        <c:delete val="0"/>
        <c:axPos val="b"/>
        <c:numFmt formatCode="General" sourceLinked="0"/>
        <c:majorTickMark val="out"/>
        <c:minorTickMark val="none"/>
        <c:tickLblPos val="nextTo"/>
        <c:crossAx val="199226328"/>
        <c:crosses val="autoZero"/>
        <c:auto val="1"/>
        <c:lblAlgn val="ctr"/>
        <c:lblOffset val="100"/>
        <c:noMultiLvlLbl val="0"/>
      </c:catAx>
      <c:valAx>
        <c:axId val="199226328"/>
        <c:scaling>
          <c:orientation val="minMax"/>
        </c:scaling>
        <c:delete val="1"/>
        <c:axPos val="l"/>
        <c:majorGridlines/>
        <c:numFmt formatCode="General" sourceLinked="1"/>
        <c:majorTickMark val="out"/>
        <c:minorTickMark val="none"/>
        <c:tickLblPos val="nextTo"/>
        <c:crossAx val="19922240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34475077-A074-4E8C-B45E-964494945228}" type="datetimeFigureOut">
              <a:rPr lang="en-US"/>
              <a:t>8/30/2017</a:t>
            </a:fld>
            <a:endParaRPr/>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5DE4C80B-8910-445E-8D30-7A590951118B}" type="slidenum">
              <a:rPr/>
              <a:t>‹#›</a:t>
            </a:fld>
            <a:endParaRPr/>
          </a:p>
        </p:txBody>
      </p:sp>
    </p:spTree>
    <p:extLst>
      <p:ext uri="{BB962C8B-B14F-4D97-AF65-F5344CB8AC3E}">
        <p14:creationId xmlns:p14="http://schemas.microsoft.com/office/powerpoint/2010/main" val="16212540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A2B48A4-4B96-49F4-8C25-4C9D06114B2C}" type="datetimeFigureOut">
              <a:rPr lang="en-US"/>
              <a:t>8/30/2017</a:t>
            </a:fld>
            <a:endParaRPr/>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a:p>
        </p:txBody>
      </p:sp>
      <p:sp>
        <p:nvSpPr>
          <p:cNvPr id="5" name="Notes Placeholder 4"/>
          <p:cNvSpPr>
            <a:spLocks noGrp="1"/>
          </p:cNvSpPr>
          <p:nvPr>
            <p:ph type="body" sz="quarter" idx="3"/>
          </p:nvPr>
        </p:nvSpPr>
        <p:spPr>
          <a:xfrm>
            <a:off x="701040" y="4473893"/>
            <a:ext cx="5608320" cy="3137535"/>
          </a:xfrm>
          <a:prstGeom prst="rect">
            <a:avLst/>
          </a:prstGeom>
        </p:spPr>
        <p:txBody>
          <a:bodyPr vert="horz" lIns="93177" tIns="46589" rIns="93177" bIns="4658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D81F1E7-4EFD-4BFF-B438-FCD52FD36B17}" type="slidenum">
              <a:rPr/>
              <a:t>‹#›</a:t>
            </a:fld>
            <a:endParaRPr/>
          </a:p>
        </p:txBody>
      </p:sp>
    </p:spTree>
    <p:extLst>
      <p:ext uri="{BB962C8B-B14F-4D97-AF65-F5344CB8AC3E}">
        <p14:creationId xmlns:p14="http://schemas.microsoft.com/office/powerpoint/2010/main" val="4735619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youtu.be/dAIQeTeMJ-I"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en.m.wikipedia.org/wiki/Anterior_cingulate_cortex"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Neuron</a:t>
            </a:r>
            <a:r>
              <a:rPr lang="en-US" baseline="0" dirty="0"/>
              <a:t> Image: </a:t>
            </a:r>
            <a:r>
              <a:rPr lang="en-US" dirty="0"/>
              <a:t>http://cdn1.collective-evolution.com/assets/uploads/2012/11/FEATURE.jpg</a:t>
            </a:r>
          </a:p>
        </p:txBody>
      </p:sp>
      <p:sp>
        <p:nvSpPr>
          <p:cNvPr id="4" name="Slide Number Placeholder 3"/>
          <p:cNvSpPr>
            <a:spLocks noGrp="1"/>
          </p:cNvSpPr>
          <p:nvPr>
            <p:ph type="sldNum" sz="quarter" idx="10"/>
          </p:nvPr>
        </p:nvSpPr>
        <p:spPr/>
        <p:txBody>
          <a:bodyPr/>
          <a:lstStyle/>
          <a:p>
            <a:fld id="{5D81F1E7-4EFD-4BFF-B438-FCD52FD36B17}" type="slidenum">
              <a:rPr lang="en-US" smtClean="0"/>
              <a:t>1</a:t>
            </a:fld>
            <a:endParaRPr lang="en-US"/>
          </a:p>
        </p:txBody>
      </p:sp>
    </p:spTree>
    <p:extLst>
      <p:ext uri="{BB962C8B-B14F-4D97-AF65-F5344CB8AC3E}">
        <p14:creationId xmlns:p14="http://schemas.microsoft.com/office/powerpoint/2010/main" val="25672964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When a neuron receives a signal at the dendrite end,</a:t>
            </a:r>
            <a:r>
              <a:rPr lang="en-US" baseline="0" dirty="0"/>
              <a:t> the chemical message is changed to an electrical pulse</a:t>
            </a:r>
            <a:r>
              <a:rPr lang="en-US" dirty="0"/>
              <a:t>.  At the beginning of the axon, all these electrical pulses are summed up, and if it reaches</a:t>
            </a:r>
            <a:r>
              <a:rPr lang="en-US" baseline="0" dirty="0"/>
              <a:t> a critical threshold, it fires a signal </a:t>
            </a:r>
            <a:r>
              <a:rPr lang="en-US" dirty="0"/>
              <a:t> that travels down the</a:t>
            </a:r>
            <a:r>
              <a:rPr lang="en-US" baseline="0" dirty="0"/>
              <a:t> axon.  The myelin increases the speed of this electrical signal.  (It’s important to know that brains are not fully myelinated until you’re in your early 20s!)  </a:t>
            </a:r>
            <a:r>
              <a:rPr lang="en-US" dirty="0"/>
              <a:t>When that pulse reaches the terminal, it causes the release of neurotransmitters that diffuse across the space between the two neurons. When enough excitatory neurotransmitters dock on dendrite on the</a:t>
            </a:r>
            <a:r>
              <a:rPr lang="en-US" baseline="0" dirty="0"/>
              <a:t> post synaptic neuron</a:t>
            </a:r>
            <a:r>
              <a:rPr lang="en-US" dirty="0"/>
              <a:t>, it triggers electrical pulses that shoots down the next</a:t>
            </a:r>
            <a:r>
              <a:rPr lang="en-US" baseline="0" dirty="0"/>
              <a:t> axon.  After docking on the post synaptic neuron, </a:t>
            </a:r>
            <a:r>
              <a:rPr lang="en-US" dirty="0"/>
              <a:t> neurotransmitters then float away and are recycled back into the pre-synaptic neuron’s axon terminals. </a:t>
            </a:r>
            <a:r>
              <a:rPr lang="en-US" b="1" dirty="0"/>
              <a:t>Communication between</a:t>
            </a:r>
            <a:r>
              <a:rPr lang="en-US" b="1" baseline="0" dirty="0"/>
              <a:t> neurons </a:t>
            </a:r>
            <a:r>
              <a:rPr lang="en-US" b="1" dirty="0"/>
              <a:t>is an  chemical process.</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ASK FOR 3 VOLUNTEERS TO DRESS UP AS NEURONS!</a:t>
            </a:r>
            <a:r>
              <a:rPr lang="en-US" baseline="0" dirty="0"/>
              <a:t>      </a:t>
            </a:r>
            <a:r>
              <a:rPr lang="en-US" dirty="0"/>
              <a:t>Have volunteers demo this after explanation.</a:t>
            </a:r>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11</a:t>
            </a:fld>
            <a:endParaRPr lang="en-US"/>
          </a:p>
        </p:txBody>
      </p:sp>
    </p:spTree>
    <p:extLst>
      <p:ext uri="{BB962C8B-B14F-4D97-AF65-F5344CB8AC3E}">
        <p14:creationId xmlns:p14="http://schemas.microsoft.com/office/powerpoint/2010/main" val="39907584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http://blogs.scientificamerican.com/observations/files/2012/04/Screen-shot-2012-04-16-at-5.06.35-PM.png</a:t>
            </a:r>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13</a:t>
            </a:fld>
            <a:endParaRPr lang="en-US"/>
          </a:p>
        </p:txBody>
      </p:sp>
    </p:spTree>
    <p:extLst>
      <p:ext uri="{BB962C8B-B14F-4D97-AF65-F5344CB8AC3E}">
        <p14:creationId xmlns:p14="http://schemas.microsoft.com/office/powerpoint/2010/main" val="1218903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 http://news.ucsc.edu/2009/11/3413.html</a:t>
            </a:r>
          </a:p>
        </p:txBody>
      </p:sp>
      <p:sp>
        <p:nvSpPr>
          <p:cNvPr id="4" name="Slide Number Placeholder 3"/>
          <p:cNvSpPr>
            <a:spLocks noGrp="1"/>
          </p:cNvSpPr>
          <p:nvPr>
            <p:ph type="sldNum" sz="quarter" idx="10"/>
          </p:nvPr>
        </p:nvSpPr>
        <p:spPr/>
        <p:txBody>
          <a:bodyPr/>
          <a:lstStyle/>
          <a:p>
            <a:fld id="{5D81F1E7-4EFD-4BFF-B438-FCD52FD36B17}" type="slidenum">
              <a:rPr lang="en-US" smtClean="0"/>
              <a:t>14</a:t>
            </a:fld>
            <a:endParaRPr lang="en-US"/>
          </a:p>
        </p:txBody>
      </p:sp>
    </p:spTree>
    <p:extLst>
      <p:ext uri="{BB962C8B-B14F-4D97-AF65-F5344CB8AC3E}">
        <p14:creationId xmlns:p14="http://schemas.microsoft.com/office/powerpoint/2010/main" val="526349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15</a:t>
            </a:fld>
            <a:endParaRPr lang="en-US"/>
          </a:p>
        </p:txBody>
      </p:sp>
    </p:spTree>
    <p:extLst>
      <p:ext uri="{BB962C8B-B14F-4D97-AF65-F5344CB8AC3E}">
        <p14:creationId xmlns:p14="http://schemas.microsoft.com/office/powerpoint/2010/main" val="3273454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16</a:t>
            </a:fld>
            <a:endParaRPr lang="en-US"/>
          </a:p>
        </p:txBody>
      </p:sp>
    </p:spTree>
    <p:extLst>
      <p:ext uri="{BB962C8B-B14F-4D97-AF65-F5344CB8AC3E}">
        <p14:creationId xmlns:p14="http://schemas.microsoft.com/office/powerpoint/2010/main" val="1114641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Dendrites receive signals from other neurons</a:t>
            </a:r>
            <a:r>
              <a:rPr lang="en-US" baseline="0" dirty="0"/>
              <a:t> – like a baseball glove catches a ball.  And axons and their axon terminals send the message to other neurons – just like a baseball player throwing a ball to another player.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http://www.appsychology.com/Book/Biological/Biologypics/clip_image002.jpg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17</a:t>
            </a:fld>
            <a:endParaRPr lang="en-US"/>
          </a:p>
        </p:txBody>
      </p:sp>
    </p:spTree>
    <p:extLst>
      <p:ext uri="{BB962C8B-B14F-4D97-AF65-F5344CB8AC3E}">
        <p14:creationId xmlns:p14="http://schemas.microsoft.com/office/powerpoint/2010/main" val="6912103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from https://upload.wikimedia.org/wikipedia/commons/4/48/Saltatory_Conduction.gif showing how myelin</a:t>
            </a:r>
            <a:r>
              <a:rPr lang="en-US" baseline="0" dirty="0"/>
              <a:t> improves electrical transmission down the axon.</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18</a:t>
            </a:fld>
            <a:endParaRPr lang="en-US"/>
          </a:p>
        </p:txBody>
      </p:sp>
    </p:spTree>
    <p:extLst>
      <p:ext uri="{BB962C8B-B14F-4D97-AF65-F5344CB8AC3E}">
        <p14:creationId xmlns:p14="http://schemas.microsoft.com/office/powerpoint/2010/main" val="4211349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https://commons.wikimedia.org/wiki/File:Dog.in.sleep.jpg</a:t>
            </a:r>
          </a:p>
        </p:txBody>
      </p:sp>
      <p:sp>
        <p:nvSpPr>
          <p:cNvPr id="4" name="Slide Number Placeholder 3"/>
          <p:cNvSpPr>
            <a:spLocks noGrp="1"/>
          </p:cNvSpPr>
          <p:nvPr>
            <p:ph type="sldNum" sz="quarter" idx="10"/>
          </p:nvPr>
        </p:nvSpPr>
        <p:spPr/>
        <p:txBody>
          <a:bodyPr/>
          <a:lstStyle/>
          <a:p>
            <a:fld id="{5D81F1E7-4EFD-4BFF-B438-FCD52FD36B17}" type="slidenum">
              <a:rPr lang="en-US" smtClean="0"/>
              <a:t>19</a:t>
            </a:fld>
            <a:endParaRPr lang="en-US"/>
          </a:p>
        </p:txBody>
      </p:sp>
    </p:spTree>
    <p:extLst>
      <p:ext uri="{BB962C8B-B14F-4D97-AF65-F5344CB8AC3E}">
        <p14:creationId xmlns:p14="http://schemas.microsoft.com/office/powerpoint/2010/main" val="3907856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source:</a:t>
            </a:r>
            <a:r>
              <a:rPr lang="en-US" baseline="0" dirty="0"/>
              <a:t> https://www.flickr.com/photos/lentzstudios/3884839779</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23</a:t>
            </a:fld>
            <a:endParaRPr lang="en-US"/>
          </a:p>
        </p:txBody>
      </p:sp>
    </p:spTree>
    <p:extLst>
      <p:ext uri="{BB962C8B-B14F-4D97-AF65-F5344CB8AC3E}">
        <p14:creationId xmlns:p14="http://schemas.microsoft.com/office/powerpoint/2010/main" val="32883269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24</a:t>
            </a:fld>
            <a:endParaRPr lang="en-US"/>
          </a:p>
        </p:txBody>
      </p:sp>
    </p:spTree>
    <p:extLst>
      <p:ext uri="{BB962C8B-B14F-4D97-AF65-F5344CB8AC3E}">
        <p14:creationId xmlns:p14="http://schemas.microsoft.com/office/powerpoint/2010/main" val="1693192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You’re brain is buzzing right now from all of the</a:t>
            </a:r>
            <a:r>
              <a:rPr lang="en-US" baseline="0" dirty="0"/>
              <a:t> excitement and stimulation of this conference. We’re going to start this session with sixty seconds of quiet to help you focus. For the next minute just close your eyes and take slow, deep breaths, concentrating just on the sensation of the air entering and leaving. I’ll set </a:t>
            </a:r>
            <a:r>
              <a:rPr lang="en-US" baseline="0"/>
              <a:t>a timer.</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2</a:t>
            </a:fld>
            <a:endParaRPr lang="en-US"/>
          </a:p>
        </p:txBody>
      </p:sp>
    </p:spTree>
    <p:extLst>
      <p:ext uri="{BB962C8B-B14F-4D97-AF65-F5344CB8AC3E}">
        <p14:creationId xmlns:p14="http://schemas.microsoft.com/office/powerpoint/2010/main" val="2622769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25</a:t>
            </a:fld>
            <a:endParaRPr lang="en-US"/>
          </a:p>
        </p:txBody>
      </p:sp>
    </p:spTree>
    <p:extLst>
      <p:ext uri="{BB962C8B-B14F-4D97-AF65-F5344CB8AC3E}">
        <p14:creationId xmlns:p14="http://schemas.microsoft.com/office/powerpoint/2010/main" val="38542705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adapted from this video</a:t>
            </a:r>
            <a:r>
              <a:rPr lang="en-US" baseline="0" dirty="0"/>
              <a:t> by Dave Crenshaw - https://www.youtube.com/watch?v=BCeGKxz3Q8Q</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26</a:t>
            </a:fld>
            <a:endParaRPr lang="en-US"/>
          </a:p>
        </p:txBody>
      </p:sp>
    </p:spTree>
    <p:extLst>
      <p:ext uri="{BB962C8B-B14F-4D97-AF65-F5344CB8AC3E}">
        <p14:creationId xmlns:p14="http://schemas.microsoft.com/office/powerpoint/2010/main" val="16955650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Alcohol, cigarettes, medications and drugs are a part of our world. These are substances that change the chemistry of our brains, mimicking some transmitters or impacting the body's ability to process those we make ourselves. It's also why we enjoy things like roller coasters, skydiving, scary or romantic movies - we are triggering our brains and bodies to produce neurotransmitters that make us feel good. We're self-medicating!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Just to make things complicated, not all neurons respond to the same neurotransmitters, and there are dozens and dozens of different types of neurotransmitters. This is important, because not all neurotransmitters come from neurons - they are also present in your bloodstream. The balance of these chemicals in your body at any one moment in time impacts your brain function.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27</a:t>
            </a:fld>
            <a:endParaRPr lang="en-US"/>
          </a:p>
        </p:txBody>
      </p:sp>
    </p:spTree>
    <p:extLst>
      <p:ext uri="{BB962C8B-B14F-4D97-AF65-F5344CB8AC3E}">
        <p14:creationId xmlns:p14="http://schemas.microsoft.com/office/powerpoint/2010/main" val="30825534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go back to those connected neurons. The networks of connections between neurons is increasingly recognized as the fundamental framework of brain function. In the same way that understanding the genome of our DNA has led to leaps in understandings of genetics and health, understanding the "Connectome" is now seen as key to understanding the brain. </a:t>
            </a:r>
          </a:p>
          <a:p>
            <a:endParaRPr lang="en-US" dirty="0"/>
          </a:p>
          <a:p>
            <a:r>
              <a:rPr lang="en-US" dirty="0"/>
              <a:t>With new sensing and imaging technologies, it is now possible to view the connectome in action, in real time. [</a:t>
            </a:r>
            <a:r>
              <a:rPr lang="en-US" u="sng" dirty="0">
                <a:hlinkClick r:id="rId3"/>
              </a:rPr>
              <a:t>https://youtu.be/dAIQeTeMJ-I</a:t>
            </a:r>
            <a:r>
              <a:rPr lang="en-US" dirty="0"/>
              <a:t>] How complex is this? The brain contains roughly 86 billion neurons, and somewhere around one quadrillion synapses. </a:t>
            </a:r>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28</a:t>
            </a:fld>
            <a:endParaRPr lang="en-US"/>
          </a:p>
        </p:txBody>
      </p:sp>
    </p:spTree>
    <p:extLst>
      <p:ext uri="{BB962C8B-B14F-4D97-AF65-F5344CB8AC3E}">
        <p14:creationId xmlns:p14="http://schemas.microsoft.com/office/powerpoint/2010/main" val="42410081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https://www.youtube.com/watch?v=6Sz-l6RDrvU</a:t>
            </a:r>
          </a:p>
        </p:txBody>
      </p:sp>
      <p:sp>
        <p:nvSpPr>
          <p:cNvPr id="4" name="Slide Number Placeholder 3"/>
          <p:cNvSpPr>
            <a:spLocks noGrp="1"/>
          </p:cNvSpPr>
          <p:nvPr>
            <p:ph type="sldNum" sz="quarter" idx="10"/>
          </p:nvPr>
        </p:nvSpPr>
        <p:spPr/>
        <p:txBody>
          <a:bodyPr/>
          <a:lstStyle/>
          <a:p>
            <a:fld id="{5D81F1E7-4EFD-4BFF-B438-FCD52FD36B17}" type="slidenum">
              <a:rPr lang="en-US" smtClean="0"/>
              <a:t>29</a:t>
            </a:fld>
            <a:endParaRPr lang="en-US"/>
          </a:p>
        </p:txBody>
      </p:sp>
    </p:spTree>
    <p:extLst>
      <p:ext uri="{BB962C8B-B14F-4D97-AF65-F5344CB8AC3E}">
        <p14:creationId xmlns:p14="http://schemas.microsoft.com/office/powerpoint/2010/main" val="13469433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http://upload.wikimedia.org/wikipedia/commons/f/fe/14th-century_painters_-_Diagram_of_the_brain_-_WGA15761.jpg</a:t>
            </a:r>
          </a:p>
        </p:txBody>
      </p:sp>
      <p:sp>
        <p:nvSpPr>
          <p:cNvPr id="4" name="Slide Number Placeholder 3"/>
          <p:cNvSpPr>
            <a:spLocks noGrp="1"/>
          </p:cNvSpPr>
          <p:nvPr>
            <p:ph type="sldNum" sz="quarter" idx="10"/>
          </p:nvPr>
        </p:nvSpPr>
        <p:spPr/>
        <p:txBody>
          <a:bodyPr/>
          <a:lstStyle/>
          <a:p>
            <a:fld id="{5D81F1E7-4EFD-4BFF-B438-FCD52FD36B17}" type="slidenum">
              <a:rPr lang="en-US" smtClean="0"/>
              <a:t>30</a:t>
            </a:fld>
            <a:endParaRPr lang="en-US"/>
          </a:p>
        </p:txBody>
      </p:sp>
    </p:spTree>
    <p:extLst>
      <p:ext uri="{BB962C8B-B14F-4D97-AF65-F5344CB8AC3E}">
        <p14:creationId xmlns:p14="http://schemas.microsoft.com/office/powerpoint/2010/main" val="27618330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pre-frontal cortex is where you do your basic thinking. It's the part of your brain that is (hopefully) engaged now with your awareness. It's the part of the brain we want the students using when they think, plan, and make choices. We know now that this is the last part of the brain to finish developing, often not until 23 or 24 years old. (Even</a:t>
            </a:r>
            <a:r>
              <a:rPr lang="en-US" baseline="0" dirty="0"/>
              <a:t> older with some males, which will surprise no female.) </a:t>
            </a:r>
            <a:r>
              <a:rPr lang="en-US" dirty="0"/>
              <a:t>There’s a </a:t>
            </a:r>
            <a:r>
              <a:rPr lang="en-US" i="1" dirty="0"/>
              <a:t>reason</a:t>
            </a:r>
            <a:r>
              <a:rPr lang="en-US" dirty="0"/>
              <a:t> kids don’t seem to think like us. They don’t.</a:t>
            </a:r>
          </a:p>
          <a:p>
            <a:r>
              <a:rPr lang="en-US" dirty="0"/>
              <a:t>It does not always perform at the same level. The PFC (as neuroscientists like to call it) is sensitive to a variety of factors. We’ll come back to this.</a:t>
            </a:r>
          </a:p>
          <a:p>
            <a:endParaRPr lang="en-US" dirty="0"/>
          </a:p>
          <a:p>
            <a:r>
              <a:rPr lang="en-US" dirty="0"/>
              <a:t>This and the following images are from the</a:t>
            </a:r>
            <a:r>
              <a:rPr lang="en-US" baseline="0" dirty="0"/>
              <a:t> iPad App 3D Brain from Cold Spring Harbor Labs. There is a free and an HD pay version. (99 cents!)</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31</a:t>
            </a:fld>
            <a:endParaRPr lang="en-US"/>
          </a:p>
        </p:txBody>
      </p:sp>
    </p:spTree>
    <p:extLst>
      <p:ext uri="{BB962C8B-B14F-4D97-AF65-F5344CB8AC3E}">
        <p14:creationId xmlns:p14="http://schemas.microsoft.com/office/powerpoint/2010/main" val="4403731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major system to understand is the limbic system. This is the part of the brain that deals with emotion and - interestingly enough - memory formation. Two critical parts are the amygdala and the hippocampus, one</a:t>
            </a:r>
            <a:r>
              <a:rPr lang="en-US" baseline="0" dirty="0"/>
              <a:t> of each on opposite sides of the brain</a:t>
            </a:r>
            <a:r>
              <a:rPr lang="en-US" dirty="0"/>
              <a:t>. The amygdala is one of the parts of the brain that manages your emotions.. The hippocampus is involved in the storage and retrieval of long-term memories, as well as routing information to the PFC. </a:t>
            </a:r>
          </a:p>
          <a:p>
            <a:r>
              <a:rPr lang="en-US" dirty="0"/>
              <a:t>If your limbic system is mildly engaged, it makes you more alert and focused. The neurotransmitters and hormones that are released enhance memory formation and cognitive function. This is what is happening with students when they are engaged and challenged. </a:t>
            </a:r>
          </a:p>
          <a:p>
            <a:r>
              <a:rPr lang="en-US" dirty="0"/>
              <a:t>However, if the amygdala gets overstimulated, particularly by stress or fear, the neurotransmitters and hormones that are released in the system are the type that engage your automatic body systems - heart rate, breathing, eye dilation, blood flow - to get you ready for fight, flight, or freeze. They are not the same kinds of neurotransmitters used by your pre-frontal cortex, and the sending of information to the PFC from the hippocampus is blocked, as is access to memory. When you are really upset, the thinking part of your brain is shut down, and the reacting part of your brain is powered up.  </a:t>
            </a:r>
          </a:p>
          <a:p>
            <a:r>
              <a:rPr lang="en-US" dirty="0"/>
              <a:t>Have you (or your students) ever done anything when you were really upset and afterward thought "What was I thinking?" That's the problem. You weren't. You were reacting, and you were reacting at a time when your thinking ability was very limited. Dr. John </a:t>
            </a:r>
            <a:r>
              <a:rPr lang="en-US" dirty="0" err="1"/>
              <a:t>Gottman</a:t>
            </a:r>
            <a:r>
              <a:rPr lang="en-US" dirty="0"/>
              <a:t> of the University of Washington, an expert in how couples relate to each other, says quite directly that when you are in that kind of upset state, it’s simply impossible to be rational. Some researches call that the </a:t>
            </a:r>
            <a:r>
              <a:rPr lang="en-US" b="1" dirty="0"/>
              <a:t>amygdala hijack. </a:t>
            </a:r>
            <a:r>
              <a:rPr lang="en-US" dirty="0"/>
              <a:t>The only rational choice is to step away until you can calm down. </a:t>
            </a:r>
          </a:p>
          <a:p>
            <a:r>
              <a:rPr lang="en-US" dirty="0"/>
              <a:t>There’s a reason for this. From a strictly biological perspective, when you see that lion hiding in the grass, it’s not a time to be contemplative. It’s a time to act, and act quickly. But stressing students (and teachers, for that matter) puts their brain in the least effective mode for learning. </a:t>
            </a:r>
          </a:p>
          <a:p>
            <a:r>
              <a:rPr lang="en-US" dirty="0"/>
              <a:t>And it gets worse. Cortisol is one of the hormones that is released in your system when you are stressed, and one of the effects it has is to dissolve the little spikes that grow on your dendrites when they are trying to build new synapses. It melts your learning away. </a:t>
            </a:r>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32</a:t>
            </a:fld>
            <a:endParaRPr lang="en-US"/>
          </a:p>
        </p:txBody>
      </p:sp>
    </p:spTree>
    <p:extLst>
      <p:ext uri="{BB962C8B-B14F-4D97-AF65-F5344CB8AC3E}">
        <p14:creationId xmlns:p14="http://schemas.microsoft.com/office/powerpoint/2010/main" val="24153508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little stress improves performance,</a:t>
            </a:r>
            <a:r>
              <a:rPr lang="en-US" baseline="0" dirty="0"/>
              <a:t> but too much degrades it.</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33</a:t>
            </a:fld>
            <a:endParaRPr lang="en-US"/>
          </a:p>
        </p:txBody>
      </p:sp>
    </p:spTree>
    <p:extLst>
      <p:ext uri="{BB962C8B-B14F-4D97-AF65-F5344CB8AC3E}">
        <p14:creationId xmlns:p14="http://schemas.microsoft.com/office/powerpoint/2010/main" val="35114703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a:t>
            </a:r>
            <a:r>
              <a:rPr lang="en-US" baseline="0" dirty="0"/>
              <a:t> the front part of the stress curve, the function of the pre-frontal cortex is enhanced.</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34</a:t>
            </a:fld>
            <a:endParaRPr lang="en-US"/>
          </a:p>
        </p:txBody>
      </p:sp>
    </p:spTree>
    <p:extLst>
      <p:ext uri="{BB962C8B-B14F-4D97-AF65-F5344CB8AC3E}">
        <p14:creationId xmlns:p14="http://schemas.microsoft.com/office/powerpoint/2010/main" val="2031777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cap="none" dirty="0">
                <a:solidFill>
                  <a:srgbClr val="7030A0"/>
                </a:solidFill>
                <a:latin typeface="Palatino Linotype" panose="02040502050505030304" pitchFamily="18" charset="0"/>
              </a:rPr>
              <a:t>The  “How Do I Learn” grant is funded by the NIH Blueprint for Neuroscience Research and administered by National Institute on Drug Abuse (NIDA), part of the National Institutes of Health.</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This presentation is based on work that we have done for the last five years in the grant program How Do I Learn? Our</a:t>
            </a:r>
            <a:r>
              <a:rPr lang="en-US" baseline="0" dirty="0"/>
              <a:t> project is a partnership between various schools and departments at the University of Washington and Puget Sound ESD.  It is supported by a grant from the Blueprint for Neuroscience Research and is administered by the National Institute on Drug Abuse, part of the National Institute of Health. </a:t>
            </a:r>
            <a:r>
              <a:rPr lang="en-US" dirty="0"/>
              <a:t>The underlying concept is that if parents, students and teachers have a basic understanding of neuroscience and learning, they can use that knowledge to improve theirs</a:t>
            </a:r>
            <a:r>
              <a:rPr lang="en-US" baseline="0" dirty="0"/>
              <a:t> and others’</a:t>
            </a:r>
            <a:r>
              <a:rPr lang="en-US" dirty="0"/>
              <a:t> learning. </a:t>
            </a:r>
            <a:r>
              <a:rPr lang="en-US" baseline="0" dirty="0"/>
              <a:t> I have been doing grant work that focuses on neuroscience since the decade of the brain, some 20 years ago.  The </a:t>
            </a:r>
            <a:r>
              <a:rPr lang="en-US" dirty="0"/>
              <a:t>new technologies that allow for imaging and measuring activity in the brain</a:t>
            </a:r>
            <a:r>
              <a:rPr lang="en-US" baseline="0" dirty="0"/>
              <a:t> have allowed us to</a:t>
            </a:r>
            <a:r>
              <a:rPr lang="en-US" dirty="0"/>
              <a:t> learn</a:t>
            </a:r>
            <a:r>
              <a:rPr lang="en-US" baseline="0" dirty="0"/>
              <a:t> </a:t>
            </a:r>
            <a:r>
              <a:rPr lang="en-US" dirty="0"/>
              <a:t> more about the brain in the last twenty years than in the previous twenty centuries.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solidFill>
                  <a:srgbClr val="7030A0"/>
                </a:solidFill>
                <a:latin typeface="Palatino Linotype" panose="02040502050505030304" pitchFamily="18" charset="0"/>
              </a:rPr>
              <a:t>The  “How Do I Learn” grant is funded by the NIH Blueprint for Neuroscience Research and administered by National Institute on Drug Abuse (NIDA), part of the National Institutes of Health.</a:t>
            </a:r>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3</a:t>
            </a:fld>
            <a:endParaRPr lang="en-US"/>
          </a:p>
        </p:txBody>
      </p:sp>
    </p:spTree>
    <p:extLst>
      <p:ext uri="{BB962C8B-B14F-4D97-AF65-F5344CB8AC3E}">
        <p14:creationId xmlns:p14="http://schemas.microsoft.com/office/powerpoint/2010/main" val="9665225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a:t>
            </a:r>
            <a:r>
              <a:rPr lang="en-US" baseline="0" dirty="0"/>
              <a:t> the down side, the limbic system dominates and other reactive parts of the brain take over. The pre-frontal cortex bypassed in favor of more automatic responses.</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35</a:t>
            </a:fld>
            <a:endParaRPr lang="en-US"/>
          </a:p>
        </p:txBody>
      </p:sp>
    </p:spTree>
    <p:extLst>
      <p:ext uri="{BB962C8B-B14F-4D97-AF65-F5344CB8AC3E}">
        <p14:creationId xmlns:p14="http://schemas.microsoft.com/office/powerpoint/2010/main" val="24072503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kids do something (or we do something) mindless when we’re upset, the wrong question to ask is “What were you thinking?” It’s really “</a:t>
            </a:r>
            <a:r>
              <a:rPr lang="en-US" i="1" dirty="0"/>
              <a:t>Where</a:t>
            </a:r>
            <a:r>
              <a:rPr lang="en-US" dirty="0"/>
              <a:t> were you thinking?”</a:t>
            </a:r>
          </a:p>
        </p:txBody>
      </p:sp>
      <p:sp>
        <p:nvSpPr>
          <p:cNvPr id="4" name="Slide Number Placeholder 3"/>
          <p:cNvSpPr>
            <a:spLocks noGrp="1"/>
          </p:cNvSpPr>
          <p:nvPr>
            <p:ph type="sldNum" sz="quarter" idx="10"/>
          </p:nvPr>
        </p:nvSpPr>
        <p:spPr/>
        <p:txBody>
          <a:bodyPr/>
          <a:lstStyle/>
          <a:p>
            <a:fld id="{5D81F1E7-4EFD-4BFF-B438-FCD52FD36B17}" type="slidenum">
              <a:rPr lang="en-US" smtClean="0"/>
              <a:t>36</a:t>
            </a:fld>
            <a:endParaRPr lang="en-US"/>
          </a:p>
        </p:txBody>
      </p:sp>
    </p:spTree>
    <p:extLst>
      <p:ext uri="{BB962C8B-B14F-4D97-AF65-F5344CB8AC3E}">
        <p14:creationId xmlns:p14="http://schemas.microsoft.com/office/powerpoint/2010/main" val="42189755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complicate our lives as</a:t>
            </a:r>
            <a:r>
              <a:rPr lang="en-US" baseline="0" dirty="0"/>
              <a:t> teachers, each student has a different curve profile. What may be a positive challenge for one student can push another student under water. </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37</a:t>
            </a:fld>
            <a:endParaRPr lang="en-US"/>
          </a:p>
        </p:txBody>
      </p:sp>
    </p:spTree>
    <p:extLst>
      <p:ext uri="{BB962C8B-B14F-4D97-AF65-F5344CB8AC3E}">
        <p14:creationId xmlns:p14="http://schemas.microsoft.com/office/powerpoint/2010/main" val="28757473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network</a:t>
            </a:r>
            <a:r>
              <a:rPr lang="en-US" baseline="0" dirty="0"/>
              <a:t> of structures in the brain stem called the reticular activating system, or thankfully RAS for short. This system is one of the core mechanisms for filtering sensory input. We can’t attend to all of the information flooding our senses at any one moment, and the RAS helps to decide what we are consciously aware of and what we aren’t‘.</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38</a:t>
            </a:fld>
            <a:endParaRPr lang="en-US"/>
          </a:p>
        </p:txBody>
      </p:sp>
    </p:spTree>
    <p:extLst>
      <p:ext uri="{BB962C8B-B14F-4D97-AF65-F5344CB8AC3E}">
        <p14:creationId xmlns:p14="http://schemas.microsoft.com/office/powerpoint/2010/main" val="283546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39</a:t>
            </a:fld>
            <a:endParaRPr lang="en-US"/>
          </a:p>
        </p:txBody>
      </p:sp>
    </p:spTree>
    <p:extLst>
      <p:ext uri="{BB962C8B-B14F-4D97-AF65-F5344CB8AC3E}">
        <p14:creationId xmlns:p14="http://schemas.microsoft.com/office/powerpoint/2010/main" val="25151595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Novelty is one of the things that gets through the filter. New kid in class? Who has everyone’s attention? Some researchers are starting to recommend significantly reducing the amount of decorations, posters, and other distractions in our classrooms as being detrimental to student attention. </a:t>
            </a:r>
          </a:p>
        </p:txBody>
      </p:sp>
      <p:sp>
        <p:nvSpPr>
          <p:cNvPr id="4" name="Slide Number Placeholder 3"/>
          <p:cNvSpPr>
            <a:spLocks noGrp="1"/>
          </p:cNvSpPr>
          <p:nvPr>
            <p:ph type="sldNum" sz="quarter" idx="10"/>
          </p:nvPr>
        </p:nvSpPr>
        <p:spPr/>
        <p:txBody>
          <a:bodyPr/>
          <a:lstStyle/>
          <a:p>
            <a:fld id="{5D81F1E7-4EFD-4BFF-B438-FCD52FD36B17}" type="slidenum">
              <a:rPr lang="en-US" smtClean="0"/>
              <a:t>40</a:t>
            </a:fld>
            <a:endParaRPr lang="en-US"/>
          </a:p>
        </p:txBody>
      </p:sp>
    </p:spTree>
    <p:extLst>
      <p:ext uri="{BB962C8B-B14F-4D97-AF65-F5344CB8AC3E}">
        <p14:creationId xmlns:p14="http://schemas.microsoft.com/office/powerpoint/2010/main" val="1169127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Things you care about will get through the filter. </a:t>
            </a:r>
          </a:p>
        </p:txBody>
      </p:sp>
      <p:sp>
        <p:nvSpPr>
          <p:cNvPr id="4" name="Slide Number Placeholder 3"/>
          <p:cNvSpPr>
            <a:spLocks noGrp="1"/>
          </p:cNvSpPr>
          <p:nvPr>
            <p:ph type="sldNum" sz="quarter" idx="10"/>
          </p:nvPr>
        </p:nvSpPr>
        <p:spPr/>
        <p:txBody>
          <a:bodyPr/>
          <a:lstStyle/>
          <a:p>
            <a:fld id="{5D81F1E7-4EFD-4BFF-B438-FCD52FD36B17}" type="slidenum">
              <a:rPr lang="en-US" smtClean="0"/>
              <a:t>41</a:t>
            </a:fld>
            <a:endParaRPr lang="en-US"/>
          </a:p>
        </p:txBody>
      </p:sp>
    </p:spTree>
    <p:extLst>
      <p:ext uri="{BB962C8B-B14F-4D97-AF65-F5344CB8AC3E}">
        <p14:creationId xmlns:p14="http://schemas.microsoft.com/office/powerpoint/2010/main" val="36750225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often have you been at a noisy party, and all the other people talking are just background noise – until someone says your name? You’ll hear it loud and clear. That’s your filter at work!</a:t>
            </a:r>
          </a:p>
        </p:txBody>
      </p:sp>
      <p:sp>
        <p:nvSpPr>
          <p:cNvPr id="4" name="Slide Number Placeholder 3"/>
          <p:cNvSpPr>
            <a:spLocks noGrp="1"/>
          </p:cNvSpPr>
          <p:nvPr>
            <p:ph type="sldNum" sz="quarter" idx="10"/>
          </p:nvPr>
        </p:nvSpPr>
        <p:spPr/>
        <p:txBody>
          <a:bodyPr/>
          <a:lstStyle/>
          <a:p>
            <a:fld id="{5D81F1E7-4EFD-4BFF-B438-FCD52FD36B17}" type="slidenum">
              <a:rPr lang="en-US" smtClean="0"/>
              <a:t>42</a:t>
            </a:fld>
            <a:endParaRPr lang="en-US"/>
          </a:p>
        </p:txBody>
      </p:sp>
    </p:spTree>
    <p:extLst>
      <p:ext uri="{BB962C8B-B14F-4D97-AF65-F5344CB8AC3E}">
        <p14:creationId xmlns:p14="http://schemas.microsoft.com/office/powerpoint/2010/main" val="31922744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Threat is the top priority for getting through the filter. There is something called “The Weapons Effect” that happens when someone is robbed at gunpoint – they can often describe the gun in greater detail than the mugger.</a:t>
            </a:r>
          </a:p>
          <a:p>
            <a:r>
              <a:rPr lang="en-US" dirty="0"/>
              <a:t>Image</a:t>
            </a:r>
            <a:r>
              <a:rPr lang="en-US" baseline="0" dirty="0"/>
              <a:t> from https://en.wikipedia.org/wiki/Semi-automatic_firearm</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44</a:t>
            </a:fld>
            <a:endParaRPr lang="en-US"/>
          </a:p>
        </p:txBody>
      </p:sp>
    </p:spTree>
    <p:extLst>
      <p:ext uri="{BB962C8B-B14F-4D97-AF65-F5344CB8AC3E}">
        <p14:creationId xmlns:p14="http://schemas.microsoft.com/office/powerpoint/2010/main" val="4130126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http://www.flickr.com/photos/micks-wildlife-macros/</a:t>
            </a:r>
          </a:p>
          <a:p>
            <a:endParaRPr lang="en-US" dirty="0"/>
          </a:p>
          <a:p>
            <a:pPr defTabSz="931774">
              <a:defRPr/>
            </a:pPr>
            <a:r>
              <a:rPr lang="en-US" dirty="0"/>
              <a:t>The other set of priorities is learned. Hearing your name spoken in a party, seeing the face of a loved one in a crowd, that certain tone of voice your mother uses when she’s upset, spotting a particular kind of critter you don’t like, or seeing an interesting car/bird/quilt/comic book/insert your favorite interest here. These are different for different people. </a:t>
            </a:r>
          </a:p>
          <a:p>
            <a:endParaRPr lang="en-US" dirty="0"/>
          </a:p>
        </p:txBody>
      </p:sp>
      <p:sp>
        <p:nvSpPr>
          <p:cNvPr id="4" name="Slide Number Placeholder 3"/>
          <p:cNvSpPr>
            <a:spLocks noGrp="1"/>
          </p:cNvSpPr>
          <p:nvPr>
            <p:ph type="sldNum" sz="quarter" idx="10"/>
          </p:nvPr>
        </p:nvSpPr>
        <p:spPr/>
        <p:txBody>
          <a:bodyPr/>
          <a:lstStyle/>
          <a:p>
            <a:fld id="{83DA55E1-12F2-46E6-9849-A5E1656E242D}" type="slidenum">
              <a:rPr lang="en-US" smtClean="0"/>
              <a:pPr/>
              <a:t>45</a:t>
            </a:fld>
            <a:endParaRPr lang="en-US"/>
          </a:p>
        </p:txBody>
      </p:sp>
    </p:spTree>
    <p:extLst>
      <p:ext uri="{BB962C8B-B14F-4D97-AF65-F5344CB8AC3E}">
        <p14:creationId xmlns:p14="http://schemas.microsoft.com/office/powerpoint/2010/main" val="3860739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4</a:t>
            </a:fld>
            <a:endParaRPr lang="en-US"/>
          </a:p>
        </p:txBody>
      </p:sp>
    </p:spTree>
    <p:extLst>
      <p:ext uri="{BB962C8B-B14F-4D97-AF65-F5344CB8AC3E}">
        <p14:creationId xmlns:p14="http://schemas.microsoft.com/office/powerpoint/2010/main" val="36241407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gets through the RAS in turn is what drives the PFC and the limbic system. If the information getting through is perceived as something interesting, or exciting, or desirable, or new, or surprising, your amygdala will be mildly stimulated, and you will pay more attention. And your pulse rate will rise slightly, your eyes will dilate, and other mild physical responses. If it’s perceived as a threat, depending on the severity of the threat, your limbic system may become so active as to cause the emotional and cognitive consequences we discussed earlier. The three systems work in a very complex, ever-changing dance. The important thing to remember is that there are modes of dance that result in much better learning (and happiness) than others. </a:t>
            </a:r>
          </a:p>
          <a:p>
            <a:endParaRPr lang="en-US" dirty="0"/>
          </a:p>
          <a:p>
            <a:r>
              <a:rPr lang="en-US" dirty="0"/>
              <a:t>The other key takeaway</a:t>
            </a:r>
            <a:r>
              <a:rPr lang="en-US" baseline="0" dirty="0"/>
              <a:t> is that for many of the situations we face, whether or not we perceive it as a threat is up to us. Most of the triggers we experience are learned – which means they can be unlearned. And we as teachers can do our best to avoid creating and maintaining those triggers.</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46</a:t>
            </a:fld>
            <a:endParaRPr lang="en-US"/>
          </a:p>
        </p:txBody>
      </p:sp>
    </p:spTree>
    <p:extLst>
      <p:ext uri="{BB962C8B-B14F-4D97-AF65-F5344CB8AC3E}">
        <p14:creationId xmlns:p14="http://schemas.microsoft.com/office/powerpoint/2010/main" val="1074103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47</a:t>
            </a:fld>
            <a:endParaRPr lang="en-US"/>
          </a:p>
        </p:txBody>
      </p:sp>
    </p:spTree>
    <p:extLst>
      <p:ext uri="{BB962C8B-B14F-4D97-AF65-F5344CB8AC3E}">
        <p14:creationId xmlns:p14="http://schemas.microsoft.com/office/powerpoint/2010/main" val="18296690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Acute stress is short-term, and we can tolerate it relatively well. (There’s an interesting TED Talk by Jane McGonigal called “How to Make Stress Your Friend” which is good to watch. (https://www.ted.com/talks/kelly_mcgonigal_how_to_make_stress_your_friend) My only quibble is that she doesn’t make it clear that she’s only talking about short-term or acute stress.</a:t>
            </a:r>
          </a:p>
        </p:txBody>
      </p:sp>
      <p:sp>
        <p:nvSpPr>
          <p:cNvPr id="4" name="Slide Number Placeholder 3"/>
          <p:cNvSpPr>
            <a:spLocks noGrp="1"/>
          </p:cNvSpPr>
          <p:nvPr>
            <p:ph type="sldNum" sz="quarter" idx="10"/>
          </p:nvPr>
        </p:nvSpPr>
        <p:spPr/>
        <p:txBody>
          <a:bodyPr/>
          <a:lstStyle/>
          <a:p>
            <a:fld id="{5D81F1E7-4EFD-4BFF-B438-FCD52FD36B17}" type="slidenum">
              <a:rPr lang="en-US" smtClean="0"/>
              <a:t>48</a:t>
            </a:fld>
            <a:endParaRPr lang="en-US"/>
          </a:p>
        </p:txBody>
      </p:sp>
    </p:spTree>
    <p:extLst>
      <p:ext uri="{BB962C8B-B14F-4D97-AF65-F5344CB8AC3E}">
        <p14:creationId xmlns:p14="http://schemas.microsoft.com/office/powerpoint/2010/main" val="41442932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Chronic stress is an entirely different animal, and it harmful in many ways. </a:t>
            </a:r>
          </a:p>
        </p:txBody>
      </p:sp>
      <p:sp>
        <p:nvSpPr>
          <p:cNvPr id="4" name="Slide Number Placeholder 3"/>
          <p:cNvSpPr>
            <a:spLocks noGrp="1"/>
          </p:cNvSpPr>
          <p:nvPr>
            <p:ph type="sldNum" sz="quarter" idx="10"/>
          </p:nvPr>
        </p:nvSpPr>
        <p:spPr/>
        <p:txBody>
          <a:bodyPr/>
          <a:lstStyle/>
          <a:p>
            <a:fld id="{5D81F1E7-4EFD-4BFF-B438-FCD52FD36B17}" type="slidenum">
              <a:rPr lang="en-US" smtClean="0"/>
              <a:t>49</a:t>
            </a:fld>
            <a:endParaRPr lang="en-US"/>
          </a:p>
        </p:txBody>
      </p:sp>
    </p:spTree>
    <p:extLst>
      <p:ext uri="{BB962C8B-B14F-4D97-AF65-F5344CB8AC3E}">
        <p14:creationId xmlns:p14="http://schemas.microsoft.com/office/powerpoint/2010/main" val="9133024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Chronic stress results in decreased volume in the prefrontal cortex and the hippocampus, and increased volume in the amygdala. The brain physically changes in order to be more vigilant and to shift more quickly into fight/flight/freeze.</a:t>
            </a:r>
          </a:p>
        </p:txBody>
      </p:sp>
      <p:sp>
        <p:nvSpPr>
          <p:cNvPr id="4" name="Slide Number Placeholder 3"/>
          <p:cNvSpPr>
            <a:spLocks noGrp="1"/>
          </p:cNvSpPr>
          <p:nvPr>
            <p:ph type="sldNum" sz="quarter" idx="10"/>
          </p:nvPr>
        </p:nvSpPr>
        <p:spPr/>
        <p:txBody>
          <a:bodyPr/>
          <a:lstStyle/>
          <a:p>
            <a:fld id="{5D81F1E7-4EFD-4BFF-B438-FCD52FD36B17}" type="slidenum">
              <a:rPr lang="en-US" smtClean="0"/>
              <a:t>50</a:t>
            </a:fld>
            <a:endParaRPr lang="en-US"/>
          </a:p>
        </p:txBody>
      </p:sp>
    </p:spTree>
    <p:extLst>
      <p:ext uri="{BB962C8B-B14F-4D97-AF65-F5344CB8AC3E}">
        <p14:creationId xmlns:p14="http://schemas.microsoft.com/office/powerpoint/2010/main" val="5400991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change happens at the genetic level, and some of the changes have been shown to impact future generations.</a:t>
            </a:r>
          </a:p>
          <a:p>
            <a:r>
              <a:rPr lang="en-US" dirty="0"/>
              <a:t>Image retrieved from http://www.publicdomainpictures.net/pictures/50000/velka/dna-1370603787LgY.jpg</a:t>
            </a:r>
          </a:p>
        </p:txBody>
      </p:sp>
      <p:sp>
        <p:nvSpPr>
          <p:cNvPr id="4" name="Slide Number Placeholder 3"/>
          <p:cNvSpPr>
            <a:spLocks noGrp="1"/>
          </p:cNvSpPr>
          <p:nvPr>
            <p:ph type="sldNum" sz="quarter" idx="10"/>
          </p:nvPr>
        </p:nvSpPr>
        <p:spPr/>
        <p:txBody>
          <a:bodyPr/>
          <a:lstStyle/>
          <a:p>
            <a:fld id="{5D81F1E7-4EFD-4BFF-B438-FCD52FD36B17}" type="slidenum">
              <a:rPr lang="en-US" smtClean="0"/>
              <a:t>51</a:t>
            </a:fld>
            <a:endParaRPr lang="en-US"/>
          </a:p>
        </p:txBody>
      </p:sp>
    </p:spTree>
    <p:extLst>
      <p:ext uri="{BB962C8B-B14F-4D97-AF65-F5344CB8AC3E}">
        <p14:creationId xmlns:p14="http://schemas.microsoft.com/office/powerpoint/2010/main" val="38396917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Stress impacts the whole body. Mental stress can harm all of our systems, and physical stress can harm the brain.</a:t>
            </a:r>
          </a:p>
        </p:txBody>
      </p:sp>
      <p:sp>
        <p:nvSpPr>
          <p:cNvPr id="4" name="Slide Number Placeholder 3"/>
          <p:cNvSpPr>
            <a:spLocks noGrp="1"/>
          </p:cNvSpPr>
          <p:nvPr>
            <p:ph type="sldNum" sz="quarter" idx="10"/>
          </p:nvPr>
        </p:nvSpPr>
        <p:spPr/>
        <p:txBody>
          <a:bodyPr/>
          <a:lstStyle/>
          <a:p>
            <a:fld id="{5D81F1E7-4EFD-4BFF-B438-FCD52FD36B17}" type="slidenum">
              <a:rPr lang="en-US" smtClean="0"/>
              <a:t>52</a:t>
            </a:fld>
            <a:endParaRPr lang="en-US"/>
          </a:p>
        </p:txBody>
      </p:sp>
    </p:spTree>
    <p:extLst>
      <p:ext uri="{BB962C8B-B14F-4D97-AF65-F5344CB8AC3E}">
        <p14:creationId xmlns:p14="http://schemas.microsoft.com/office/powerpoint/2010/main" val="21297072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53</a:t>
            </a:fld>
            <a:endParaRPr lang="en-US"/>
          </a:p>
        </p:txBody>
      </p:sp>
    </p:spTree>
    <p:extLst>
      <p:ext uri="{BB962C8B-B14F-4D97-AF65-F5344CB8AC3E}">
        <p14:creationId xmlns:p14="http://schemas.microsoft.com/office/powerpoint/2010/main" val="14130188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D81F1E7-4EFD-4BFF-B438-FCD52FD36B17}" type="slidenum">
              <a:rPr lang="en-US" smtClean="0"/>
              <a:t>54</a:t>
            </a:fld>
            <a:endParaRPr lang="en-US"/>
          </a:p>
        </p:txBody>
      </p:sp>
    </p:spTree>
    <p:extLst>
      <p:ext uri="{BB962C8B-B14F-4D97-AF65-F5344CB8AC3E}">
        <p14:creationId xmlns:p14="http://schemas.microsoft.com/office/powerpoint/2010/main" val="14099606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approach dealing with student stress in two ways – try to create environments that meet their needs and avoid unnecessary stressors, and to help them develop their own resiliency to deal with stresses.</a:t>
            </a:r>
          </a:p>
          <a:p>
            <a:r>
              <a:rPr lang="en-US" dirty="0"/>
              <a:t>://simple.wikipedia.org/wiki/Primary_school#/media/File:Heiwa_elementary_school_18.jpg</a:t>
            </a:r>
          </a:p>
          <a:p>
            <a:r>
              <a:rPr lang="en-US" dirty="0"/>
              <a:t>https://www.flickr.com/photos/mindfulness/25466002</a:t>
            </a:r>
          </a:p>
        </p:txBody>
      </p:sp>
      <p:sp>
        <p:nvSpPr>
          <p:cNvPr id="4" name="Slide Number Placeholder 3"/>
          <p:cNvSpPr>
            <a:spLocks noGrp="1"/>
          </p:cNvSpPr>
          <p:nvPr>
            <p:ph type="sldNum" sz="quarter" idx="10"/>
          </p:nvPr>
        </p:nvSpPr>
        <p:spPr/>
        <p:txBody>
          <a:bodyPr/>
          <a:lstStyle/>
          <a:p>
            <a:fld id="{5D81F1E7-4EFD-4BFF-B438-FCD52FD36B17}" type="slidenum">
              <a:rPr lang="en-US" smtClean="0"/>
              <a:t>55</a:t>
            </a:fld>
            <a:endParaRPr lang="en-US"/>
          </a:p>
        </p:txBody>
      </p:sp>
    </p:spTree>
    <p:extLst>
      <p:ext uri="{BB962C8B-B14F-4D97-AF65-F5344CB8AC3E}">
        <p14:creationId xmlns:p14="http://schemas.microsoft.com/office/powerpoint/2010/main" val="1012415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http://static.pexels.com/wp-content/uploads/2014/07/astronomy-constellation-dark-2150.jpg</a:t>
            </a:r>
          </a:p>
          <a:p>
            <a:endParaRPr lang="en-US" dirty="0"/>
          </a:p>
          <a:p>
            <a:r>
              <a:rPr lang="en-US" dirty="0"/>
              <a:t>We are not going to try to jam everything about neuroscience and learning into this presentation. (That would be dreadfully wrong from a neuroscience perspective!) The human brain is the most complex structure in the known universe, and there is still a lot that hasn't been figured out yet. What we are going to go over are a</a:t>
            </a:r>
            <a:r>
              <a:rPr lang="en-US" baseline="0" dirty="0"/>
              <a:t> few</a:t>
            </a:r>
            <a:r>
              <a:rPr lang="en-US" dirty="0"/>
              <a:t> key concepts that our participating teachers have found useful and that are fundamental to understanding any application of neuroscience to learning, and how those concepts tie directly to important ideas around mindset, technology, and stress. </a:t>
            </a:r>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6</a:t>
            </a:fld>
            <a:endParaRPr lang="en-US"/>
          </a:p>
        </p:txBody>
      </p:sp>
    </p:spTree>
    <p:extLst>
      <p:ext uri="{BB962C8B-B14F-4D97-AF65-F5344CB8AC3E}">
        <p14:creationId xmlns:p14="http://schemas.microsoft.com/office/powerpoint/2010/main" val="6873985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have to recognize, in the words of researcher Dr. Bruce McEwen, that some students are born dandelions and will thrive regardless of the conditions. Some students are born orchids, and their innate response to stress is more difficult. One size does not fit all. https://commons.wikimedia.org/wiki/File:Dandelion_flower_Taraxacum.jpg</a:t>
            </a:r>
          </a:p>
        </p:txBody>
      </p:sp>
      <p:sp>
        <p:nvSpPr>
          <p:cNvPr id="4" name="Slide Number Placeholder 3"/>
          <p:cNvSpPr>
            <a:spLocks noGrp="1"/>
          </p:cNvSpPr>
          <p:nvPr>
            <p:ph type="sldNum" sz="quarter" idx="10"/>
          </p:nvPr>
        </p:nvSpPr>
        <p:spPr/>
        <p:txBody>
          <a:bodyPr/>
          <a:lstStyle/>
          <a:p>
            <a:fld id="{5D81F1E7-4EFD-4BFF-B438-FCD52FD36B17}" type="slidenum">
              <a:rPr lang="en-US" smtClean="0"/>
              <a:t>56</a:t>
            </a:fld>
            <a:endParaRPr lang="en-US"/>
          </a:p>
        </p:txBody>
      </p:sp>
    </p:spTree>
    <p:extLst>
      <p:ext uri="{BB962C8B-B14F-4D97-AF65-F5344CB8AC3E}">
        <p14:creationId xmlns:p14="http://schemas.microsoft.com/office/powerpoint/2010/main" val="25721610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a growing body of research that shows that meditation and mindfulness activities have very positive impacts on student achievement, attendance, and grades. </a:t>
            </a:r>
          </a:p>
          <a:p>
            <a:r>
              <a:rPr lang="en-US" dirty="0"/>
              <a:t>http://well.blogs.nytimes.com/2016/06/02/using-meditation-to-help-close-the-achievement-gap/?_r=0</a:t>
            </a:r>
          </a:p>
        </p:txBody>
      </p:sp>
      <p:sp>
        <p:nvSpPr>
          <p:cNvPr id="4" name="Slide Number Placeholder 3"/>
          <p:cNvSpPr>
            <a:spLocks noGrp="1"/>
          </p:cNvSpPr>
          <p:nvPr>
            <p:ph type="sldNum" sz="quarter" idx="10"/>
          </p:nvPr>
        </p:nvSpPr>
        <p:spPr/>
        <p:txBody>
          <a:bodyPr/>
          <a:lstStyle/>
          <a:p>
            <a:fld id="{5D81F1E7-4EFD-4BFF-B438-FCD52FD36B17}" type="slidenum">
              <a:rPr lang="en-US" smtClean="0"/>
              <a:t>57</a:t>
            </a:fld>
            <a:endParaRPr lang="en-US"/>
          </a:p>
        </p:txBody>
      </p:sp>
    </p:spTree>
    <p:extLst>
      <p:ext uri="{BB962C8B-B14F-4D97-AF65-F5344CB8AC3E}">
        <p14:creationId xmlns:p14="http://schemas.microsoft.com/office/powerpoint/2010/main" val="41822948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Stress is not only the presence of something. It can be the lack of something as well. We</a:t>
            </a:r>
            <a:r>
              <a:rPr lang="en-US" baseline="0" dirty="0"/>
              <a:t> all share three sets of basic needs. We need to feel that we belong and feel connected to others.</a:t>
            </a:r>
            <a:endParaRPr lang="en-US" dirty="0"/>
          </a:p>
        </p:txBody>
      </p:sp>
      <p:sp>
        <p:nvSpPr>
          <p:cNvPr id="4" name="Slide Number Placeholder 3"/>
          <p:cNvSpPr>
            <a:spLocks noGrp="1"/>
          </p:cNvSpPr>
          <p:nvPr>
            <p:ph type="sldNum" sz="quarter" idx="10"/>
          </p:nvPr>
        </p:nvSpPr>
        <p:spPr/>
        <p:txBody>
          <a:bodyPr/>
          <a:lstStyle/>
          <a:p>
            <a:fld id="{C7B75460-8C5B-45DD-B907-95B25A7BECA2}" type="slidenum">
              <a:rPr lang="en-US" smtClean="0"/>
              <a:t>58</a:t>
            </a:fld>
            <a:endParaRPr lang="en-US"/>
          </a:p>
        </p:txBody>
      </p:sp>
    </p:spTree>
    <p:extLst>
      <p:ext uri="{BB962C8B-B14F-4D97-AF65-F5344CB8AC3E}">
        <p14:creationId xmlns:p14="http://schemas.microsoft.com/office/powerpoint/2010/main" val="31761218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a:t>
            </a:r>
            <a:r>
              <a:rPr lang="en-US" baseline="0" dirty="0"/>
              <a:t> a need to have autonomy and ability to make choices. </a:t>
            </a:r>
            <a:r>
              <a:rPr lang="en-US" dirty="0"/>
              <a:t>https://commons.wikimedia.org/wiki/File:Boracay_Sailing_Paraw.jpg</a:t>
            </a:r>
          </a:p>
        </p:txBody>
      </p:sp>
      <p:sp>
        <p:nvSpPr>
          <p:cNvPr id="4" name="Slide Number Placeholder 3"/>
          <p:cNvSpPr>
            <a:spLocks noGrp="1"/>
          </p:cNvSpPr>
          <p:nvPr>
            <p:ph type="sldNum" sz="quarter" idx="10"/>
          </p:nvPr>
        </p:nvSpPr>
        <p:spPr/>
        <p:txBody>
          <a:bodyPr/>
          <a:lstStyle/>
          <a:p>
            <a:fld id="{C7B75460-8C5B-45DD-B907-95B25A7BECA2}" type="slidenum">
              <a:rPr lang="en-US" smtClean="0"/>
              <a:t>59</a:t>
            </a:fld>
            <a:endParaRPr lang="en-US"/>
          </a:p>
        </p:txBody>
      </p:sp>
    </p:spTree>
    <p:extLst>
      <p:ext uri="{BB962C8B-B14F-4D97-AF65-F5344CB8AC3E}">
        <p14:creationId xmlns:p14="http://schemas.microsoft.com/office/powerpoint/2010/main" val="27698722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need to feel a sense of competence, and that what we do has meaning.</a:t>
            </a:r>
          </a:p>
        </p:txBody>
      </p:sp>
      <p:sp>
        <p:nvSpPr>
          <p:cNvPr id="4" name="Slide Number Placeholder 3"/>
          <p:cNvSpPr>
            <a:spLocks noGrp="1"/>
          </p:cNvSpPr>
          <p:nvPr>
            <p:ph type="sldNum" sz="quarter" idx="10"/>
          </p:nvPr>
        </p:nvSpPr>
        <p:spPr/>
        <p:txBody>
          <a:bodyPr/>
          <a:lstStyle/>
          <a:p>
            <a:fld id="{C7B75460-8C5B-45DD-B907-95B25A7BECA2}" type="slidenum">
              <a:rPr lang="en-US" smtClean="0"/>
              <a:t>60</a:t>
            </a:fld>
            <a:endParaRPr lang="en-US"/>
          </a:p>
        </p:txBody>
      </p:sp>
    </p:spTree>
    <p:extLst>
      <p:ext uri="{BB962C8B-B14F-4D97-AF65-F5344CB8AC3E}">
        <p14:creationId xmlns:p14="http://schemas.microsoft.com/office/powerpoint/2010/main" val="18828746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 Ignatius</a:t>
            </a:r>
            <a:r>
              <a:rPr lang="en-US" baseline="0" dirty="0"/>
              <a:t> of the Jesuit tradition focused on </a:t>
            </a:r>
            <a:r>
              <a:rPr lang="en-US" i="1" baseline="0" dirty="0" err="1"/>
              <a:t>cura</a:t>
            </a:r>
            <a:r>
              <a:rPr lang="en-US" i="1" baseline="0" dirty="0"/>
              <a:t> </a:t>
            </a:r>
            <a:r>
              <a:rPr lang="en-US" i="1" baseline="0" dirty="0" err="1"/>
              <a:t>personalis</a:t>
            </a:r>
            <a:r>
              <a:rPr lang="en-US" i="0" baseline="0" dirty="0"/>
              <a:t>, the care of the entire person. Neuroscience is simply confirming what many of us already knew – or suspected.</a:t>
            </a:r>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61</a:t>
            </a:fld>
            <a:endParaRPr lang="en-US"/>
          </a:p>
        </p:txBody>
      </p:sp>
    </p:spTree>
    <p:extLst>
      <p:ext uri="{BB962C8B-B14F-4D97-AF65-F5344CB8AC3E}">
        <p14:creationId xmlns:p14="http://schemas.microsoft.com/office/powerpoint/2010/main" val="391811143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Measures of Effective Teaching study conducted by the Gates Foundation, one of the most powerful predictors of student success was how students responded to two matched questions. Students who answered positively to the question “My teacher cares about my success” and to the question “My teacher has provided me personally with support to be successful” achieved higher levels of success. If I pull one of your students and random  and ask this question, what would you hope their answer would be?</a:t>
            </a:r>
          </a:p>
        </p:txBody>
      </p:sp>
      <p:sp>
        <p:nvSpPr>
          <p:cNvPr id="4" name="Slide Number Placeholder 3"/>
          <p:cNvSpPr>
            <a:spLocks noGrp="1"/>
          </p:cNvSpPr>
          <p:nvPr>
            <p:ph type="sldNum" sz="quarter" idx="10"/>
          </p:nvPr>
        </p:nvSpPr>
        <p:spPr/>
        <p:txBody>
          <a:bodyPr/>
          <a:lstStyle/>
          <a:p>
            <a:fld id="{5D81F1E7-4EFD-4BFF-B438-FCD52FD36B17}" type="slidenum">
              <a:rPr lang="en-US" smtClean="0"/>
              <a:t>62</a:t>
            </a:fld>
            <a:endParaRPr lang="en-US"/>
          </a:p>
        </p:txBody>
      </p:sp>
    </p:spTree>
    <p:extLst>
      <p:ext uri="{BB962C8B-B14F-4D97-AF65-F5344CB8AC3E}">
        <p14:creationId xmlns:p14="http://schemas.microsoft.com/office/powerpoint/2010/main" val="17790187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understand the fight/flight/freeze response to stress, the Growth vs. Fixed Mindset suddenly makes sense. To someone with a fixed mindset, Challenges, Obstacles, Effort, Criticism, and the Success of Others are viewed as threats. Theses prompt them to go into fight/flight/freeze, which then in turn prevents them from being able to use their </a:t>
            </a:r>
            <a:r>
              <a:rPr lang="en-US" dirty="0" err="1"/>
              <a:t>prefontal</a:t>
            </a:r>
            <a:r>
              <a:rPr lang="en-US" dirty="0"/>
              <a:t> cortex to try to think through how to respond. It’s a nasty vicious cycle. </a:t>
            </a:r>
          </a:p>
          <a:p>
            <a:r>
              <a:rPr lang="en-US" dirty="0"/>
              <a:t>Image source: http://lavendaire.com/knowing-mindset-fixed-vs-growth/</a:t>
            </a:r>
          </a:p>
        </p:txBody>
      </p:sp>
      <p:sp>
        <p:nvSpPr>
          <p:cNvPr id="4" name="Slide Number Placeholder 3"/>
          <p:cNvSpPr>
            <a:spLocks noGrp="1"/>
          </p:cNvSpPr>
          <p:nvPr>
            <p:ph type="sldNum" sz="quarter" idx="10"/>
          </p:nvPr>
        </p:nvSpPr>
        <p:spPr/>
        <p:txBody>
          <a:bodyPr/>
          <a:lstStyle/>
          <a:p>
            <a:fld id="{5D81F1E7-4EFD-4BFF-B438-FCD52FD36B17}" type="slidenum">
              <a:rPr lang="en-US" smtClean="0"/>
              <a:t>63</a:t>
            </a:fld>
            <a:endParaRPr lang="en-US"/>
          </a:p>
        </p:txBody>
      </p:sp>
    </p:spTree>
    <p:extLst>
      <p:ext uri="{BB962C8B-B14F-4D97-AF65-F5344CB8AC3E}">
        <p14:creationId xmlns:p14="http://schemas.microsoft.com/office/powerpoint/2010/main" val="4136914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love this formula for trying to figure out what a student needs. Their Performance equals their Potential minus any Interference. We can seek to increase their potential, held deal with anything that is interfering, or both!</a:t>
            </a:r>
          </a:p>
        </p:txBody>
      </p:sp>
      <p:sp>
        <p:nvSpPr>
          <p:cNvPr id="4" name="Slide Number Placeholder 3"/>
          <p:cNvSpPr>
            <a:spLocks noGrp="1"/>
          </p:cNvSpPr>
          <p:nvPr>
            <p:ph type="sldNum" sz="quarter" idx="10"/>
          </p:nvPr>
        </p:nvSpPr>
        <p:spPr/>
        <p:txBody>
          <a:bodyPr/>
          <a:lstStyle/>
          <a:p>
            <a:fld id="{5D81F1E7-4EFD-4BFF-B438-FCD52FD36B17}" type="slidenum">
              <a:rPr lang="en-US" smtClean="0"/>
              <a:t>64</a:t>
            </a:fld>
            <a:endParaRPr lang="en-US"/>
          </a:p>
        </p:txBody>
      </p:sp>
    </p:spTree>
    <p:extLst>
      <p:ext uri="{BB962C8B-B14F-4D97-AF65-F5344CB8AC3E}">
        <p14:creationId xmlns:p14="http://schemas.microsoft.com/office/powerpoint/2010/main" val="41895438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need to take care of ourselves. We cannot provide what we do not have. (Administrators, that means we need to provide the same supports to teachers that we want them to provide for their students.)</a:t>
            </a:r>
          </a:p>
        </p:txBody>
      </p:sp>
      <p:sp>
        <p:nvSpPr>
          <p:cNvPr id="4" name="Slide Number Placeholder 3"/>
          <p:cNvSpPr>
            <a:spLocks noGrp="1"/>
          </p:cNvSpPr>
          <p:nvPr>
            <p:ph type="sldNum" sz="quarter" idx="10"/>
          </p:nvPr>
        </p:nvSpPr>
        <p:spPr/>
        <p:txBody>
          <a:bodyPr/>
          <a:lstStyle/>
          <a:p>
            <a:fld id="{5D81F1E7-4EFD-4BFF-B438-FCD52FD36B17}" type="slidenum">
              <a:rPr lang="en-US" smtClean="0"/>
              <a:t>65</a:t>
            </a:fld>
            <a:endParaRPr lang="en-US"/>
          </a:p>
        </p:txBody>
      </p:sp>
    </p:spTree>
    <p:extLst>
      <p:ext uri="{BB962C8B-B14F-4D97-AF65-F5344CB8AC3E}">
        <p14:creationId xmlns:p14="http://schemas.microsoft.com/office/powerpoint/2010/main" val="3596804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https://upload.wikimedia.org/wikipedia/commons/1/10/MRI_anterior_cingulate.png</a:t>
            </a:r>
          </a:p>
          <a:p>
            <a:endParaRPr lang="en-US" dirty="0"/>
          </a:p>
          <a:p>
            <a:pPr defTabSz="931774">
              <a:defRPr/>
            </a:pPr>
            <a:r>
              <a:rPr lang="en-US" dirty="0"/>
              <a:t>A note of caution right up front, however. There has been a lot of misapplication of neuroscience, or misinterpretation, to outright myths that have sprung up around this area of study. Often a minor research result gets blown up into a complex model of application that is touted as being "proven by science," when the original research might only have suggestive implications. </a:t>
            </a:r>
          </a:p>
          <a:p>
            <a:pPr defTabSz="931774">
              <a:defRPr/>
            </a:pPr>
            <a:endParaRPr lang="en-US" dirty="0"/>
          </a:p>
          <a:p>
            <a:pPr defTabSz="931774">
              <a:defRPr/>
            </a:pPr>
            <a:r>
              <a:rPr lang="en-US" sz="1200" b="0" i="0" kern="1200" dirty="0">
                <a:solidFill>
                  <a:schemeClr val="tx1"/>
                </a:solidFill>
                <a:effectLst/>
                <a:latin typeface="+mn-lt"/>
                <a:ea typeface="+mn-ea"/>
                <a:cs typeface="+mn-cs"/>
              </a:rPr>
              <a:t>Original image caption: There is evidence suggesting that the more the </a:t>
            </a:r>
            <a:r>
              <a:rPr lang="en-US" sz="1200" b="0" i="0" u="none" strike="noStrike" kern="1200" dirty="0">
                <a:solidFill>
                  <a:schemeClr val="tx1"/>
                </a:solidFill>
                <a:effectLst/>
                <a:latin typeface="+mn-lt"/>
                <a:ea typeface="+mn-ea"/>
                <a:cs typeface="+mn-cs"/>
                <a:hlinkClick r:id="rId3" tooltip="Anterior cingulate cortex"/>
              </a:rPr>
              <a:t>anterior cingulate cortex</a:t>
            </a:r>
            <a:r>
              <a:rPr lang="en-US" sz="1200" b="0" i="0" kern="1200" dirty="0">
                <a:solidFill>
                  <a:schemeClr val="tx1"/>
                </a:solidFill>
                <a:effectLst/>
                <a:latin typeface="+mn-lt"/>
                <a:ea typeface="+mn-ea"/>
                <a:cs typeface="+mn-cs"/>
              </a:rPr>
              <a:t> signals conflict, the more dissonance a person experiences and the more their attitudes may change.</a:t>
            </a:r>
            <a:endParaRPr lang="en-US" dirty="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7</a:t>
            </a:fld>
            <a:endParaRPr lang="en-US"/>
          </a:p>
        </p:txBody>
      </p:sp>
    </p:spTree>
    <p:extLst>
      <p:ext uri="{BB962C8B-B14F-4D97-AF65-F5344CB8AC3E}">
        <p14:creationId xmlns:p14="http://schemas.microsoft.com/office/powerpoint/2010/main" val="33081232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Recommended books! These two are at the top of the list. Brain Rules is a great starting point, and The Invisible Classroom looks at much of the same content but specifically for educators, and really emphasizes how neuroscience shows us that relationships are the foundation for good learning.</a:t>
            </a:r>
          </a:p>
        </p:txBody>
      </p:sp>
      <p:sp>
        <p:nvSpPr>
          <p:cNvPr id="4" name="Slide Number Placeholder 3"/>
          <p:cNvSpPr>
            <a:spLocks noGrp="1"/>
          </p:cNvSpPr>
          <p:nvPr>
            <p:ph type="sldNum" sz="quarter" idx="10"/>
          </p:nvPr>
        </p:nvSpPr>
        <p:spPr/>
        <p:txBody>
          <a:bodyPr/>
          <a:lstStyle/>
          <a:p>
            <a:fld id="{5D81F1E7-4EFD-4BFF-B438-FCD52FD36B17}" type="slidenum">
              <a:rPr lang="en-US" smtClean="0"/>
              <a:t>66</a:t>
            </a:fld>
            <a:endParaRPr lang="en-US"/>
          </a:p>
        </p:txBody>
      </p:sp>
    </p:spTree>
    <p:extLst>
      <p:ext uri="{BB962C8B-B14F-4D97-AF65-F5344CB8AC3E}">
        <p14:creationId xmlns:p14="http://schemas.microsoft.com/office/powerpoint/2010/main" val="36542804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Dr. Judy Willis is a fascinating person who started her career as a neurologist and then after seeing a big increase in students being brought in by parents with attention problems, went back to school and became a middle school science teacher. She bridges both worlds very effectively. Dr. John </a:t>
            </a:r>
            <a:r>
              <a:rPr lang="en-US" dirty="0" err="1"/>
              <a:t>Ratey</a:t>
            </a:r>
            <a:r>
              <a:rPr lang="en-US" dirty="0"/>
              <a:t> has done a great deal of research on the importance of exercise to the brain. </a:t>
            </a:r>
          </a:p>
        </p:txBody>
      </p:sp>
      <p:sp>
        <p:nvSpPr>
          <p:cNvPr id="4" name="Slide Number Placeholder 3"/>
          <p:cNvSpPr>
            <a:spLocks noGrp="1"/>
          </p:cNvSpPr>
          <p:nvPr>
            <p:ph type="sldNum" sz="quarter" idx="10"/>
          </p:nvPr>
        </p:nvSpPr>
        <p:spPr/>
        <p:txBody>
          <a:bodyPr/>
          <a:lstStyle/>
          <a:p>
            <a:fld id="{5D81F1E7-4EFD-4BFF-B438-FCD52FD36B17}" type="slidenum">
              <a:rPr lang="en-US" smtClean="0"/>
              <a:t>74</a:t>
            </a:fld>
            <a:endParaRPr lang="en-US"/>
          </a:p>
        </p:txBody>
      </p:sp>
    </p:spTree>
    <p:extLst>
      <p:ext uri="{BB962C8B-B14F-4D97-AF65-F5344CB8AC3E}">
        <p14:creationId xmlns:p14="http://schemas.microsoft.com/office/powerpoint/2010/main" val="80579274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75</a:t>
            </a:fld>
            <a:endParaRPr lang="en-US"/>
          </a:p>
        </p:txBody>
      </p:sp>
    </p:spTree>
    <p:extLst>
      <p:ext uri="{BB962C8B-B14F-4D97-AF65-F5344CB8AC3E}">
        <p14:creationId xmlns:p14="http://schemas.microsoft.com/office/powerpoint/2010/main" val="33415438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http://upload.wikimedia.org/wikipedia/commons/f/fe/14th-century_painters_-_Diagram_of_the_brain_-_WGA15761.jpg</a:t>
            </a:r>
          </a:p>
        </p:txBody>
      </p:sp>
      <p:sp>
        <p:nvSpPr>
          <p:cNvPr id="4" name="Slide Number Placeholder 3"/>
          <p:cNvSpPr>
            <a:spLocks noGrp="1"/>
          </p:cNvSpPr>
          <p:nvPr>
            <p:ph type="sldNum" sz="quarter" idx="10"/>
          </p:nvPr>
        </p:nvSpPr>
        <p:spPr/>
        <p:txBody>
          <a:bodyPr/>
          <a:lstStyle/>
          <a:p>
            <a:fld id="{5D81F1E7-4EFD-4BFF-B438-FCD52FD36B17}" type="slidenum">
              <a:rPr lang="en-US" smtClean="0"/>
              <a:t>8</a:t>
            </a:fld>
            <a:endParaRPr lang="en-US"/>
          </a:p>
        </p:txBody>
      </p:sp>
    </p:spTree>
    <p:extLst>
      <p:ext uri="{BB962C8B-B14F-4D97-AF65-F5344CB8AC3E}">
        <p14:creationId xmlns:p14="http://schemas.microsoft.com/office/powerpoint/2010/main" val="3735091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Dendrites receive signals from other neurons</a:t>
            </a:r>
            <a:r>
              <a:rPr lang="en-US" baseline="0" dirty="0"/>
              <a:t> – like a baseball glove catches a ball.  And axons and their axon terminals send the message to other neurons – just like a baseball player throwing a ball to another player.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http://www.appsychology.com/Book/Biological/Biologypics/clip_image002.jpg</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5D81F1E7-4EFD-4BFF-B438-FCD52FD36B17}" type="slidenum">
              <a:rPr lang="en-US" smtClean="0"/>
              <a:t>9</a:t>
            </a:fld>
            <a:endParaRPr lang="en-US"/>
          </a:p>
        </p:txBody>
      </p:sp>
    </p:spTree>
    <p:extLst>
      <p:ext uri="{BB962C8B-B14F-4D97-AF65-F5344CB8AC3E}">
        <p14:creationId xmlns:p14="http://schemas.microsoft.com/office/powerpoint/2010/main" val="2577016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https://www.youtube.com/watch?v=PQcmw15rzkA</a:t>
            </a:r>
          </a:p>
        </p:txBody>
      </p:sp>
      <p:sp>
        <p:nvSpPr>
          <p:cNvPr id="4" name="Slide Number Placeholder 3"/>
          <p:cNvSpPr>
            <a:spLocks noGrp="1"/>
          </p:cNvSpPr>
          <p:nvPr>
            <p:ph type="sldNum" sz="quarter" idx="10"/>
          </p:nvPr>
        </p:nvSpPr>
        <p:spPr/>
        <p:txBody>
          <a:bodyPr/>
          <a:lstStyle/>
          <a:p>
            <a:fld id="{5D81F1E7-4EFD-4BFF-B438-FCD52FD36B17}" type="slidenum">
              <a:rPr lang="en-US" smtClean="0"/>
              <a:t>10</a:t>
            </a:fld>
            <a:endParaRPr lang="en-US"/>
          </a:p>
        </p:txBody>
      </p:sp>
    </p:spTree>
    <p:extLst>
      <p:ext uri="{BB962C8B-B14F-4D97-AF65-F5344CB8AC3E}">
        <p14:creationId xmlns:p14="http://schemas.microsoft.com/office/powerpoint/2010/main" val="21146266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F3BA93C-BA24-4683-958E-42D407A84B0B}" type="datetimeFigureOut">
              <a:rPr lang="en-US" smtClean="0"/>
              <a:t>8/30/2017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F3D4A8-2DEC-4F07-AD0D-AB4346B3DAF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2087" t="20130" r="-2087" b="24566"/>
          <a:stretch/>
        </p:blipFill>
        <p:spPr>
          <a:xfrm>
            <a:off x="15905" y="-333954"/>
            <a:ext cx="12388130" cy="5057030"/>
          </a:xfrm>
          <a:prstGeom prst="rect">
            <a:avLst/>
          </a:prstGeom>
        </p:spPr>
      </p:pic>
    </p:spTree>
    <p:extLst>
      <p:ext uri="{BB962C8B-B14F-4D97-AF65-F5344CB8AC3E}">
        <p14:creationId xmlns:p14="http://schemas.microsoft.com/office/powerpoint/2010/main" val="399029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02902D-A5F5-4D7D-AAA7-32469BA0BC4D}" type="datetimeFigureOut">
              <a:rPr lang="en-US" smtClean="0"/>
              <a:t>8/30/2017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C9F40-B079-4B71-A627-7266DFEA7F03}" type="slidenum">
              <a:rPr lang="en-US" smtClean="0"/>
              <a:t>‹#›</a:t>
            </a:fld>
            <a:endParaRPr lang="en-US"/>
          </a:p>
        </p:txBody>
      </p:sp>
    </p:spTree>
    <p:extLst>
      <p:ext uri="{BB962C8B-B14F-4D97-AF65-F5344CB8AC3E}">
        <p14:creationId xmlns:p14="http://schemas.microsoft.com/office/powerpoint/2010/main" val="257294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402902D-A5F5-4D7D-AAA7-32469BA0BC4D}" type="datetimeFigureOut">
              <a:rPr lang="en-US" smtClean="0"/>
              <a:t>8/30/2017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C9F40-B079-4B71-A627-7266DFEA7F03}" type="slidenum">
              <a:rPr lang="en-US" smtClean="0"/>
              <a:t>‹#›</a:t>
            </a:fld>
            <a:endParaRPr lang="en-US"/>
          </a:p>
        </p:txBody>
      </p:sp>
    </p:spTree>
    <p:extLst>
      <p:ext uri="{BB962C8B-B14F-4D97-AF65-F5344CB8AC3E}">
        <p14:creationId xmlns:p14="http://schemas.microsoft.com/office/powerpoint/2010/main" val="3710173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rotWithShape="1">
          <a:blip r:embed="rId2">
            <a:lum bright="70000" contrast="-70000"/>
            <a:extLst>
              <a:ext uri="{28A0092B-C50C-407E-A947-70E740481C1C}">
                <a14:useLocalDpi xmlns:a14="http://schemas.microsoft.com/office/drawing/2010/main" val="0"/>
              </a:ext>
            </a:extLst>
          </a:blip>
          <a:srcRect t="27951"/>
          <a:stretch/>
        </p:blipFill>
        <p:spPr>
          <a:xfrm>
            <a:off x="0" y="0"/>
            <a:ext cx="12171971" cy="6863964"/>
          </a:xfrm>
          <a:prstGeom prst="rect">
            <a:avLst/>
          </a:prstGeom>
        </p:spPr>
      </p:pic>
      <p:sp>
        <p:nvSpPr>
          <p:cNvPr id="2" name="Title 1"/>
          <p:cNvSpPr>
            <a:spLocks noGrp="1"/>
          </p:cNvSpPr>
          <p:nvPr>
            <p:ph type="title"/>
          </p:nvPr>
        </p:nvSpPr>
        <p:spPr/>
        <p:txBody>
          <a:bodyPr/>
          <a:lstStyle>
            <a:lvl1pPr>
              <a:defRPr>
                <a:solidFill>
                  <a:schemeClr val="tx1"/>
                </a:solidFill>
                <a:latin typeface="+mn-l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0402902D-A5F5-4D7D-AAA7-32469BA0BC4D}" type="datetimeFigureOut">
              <a:rPr lang="en-US" smtClean="0"/>
              <a:t>8/30/2017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4C9F40-B079-4B71-A627-7266DFEA7F03}" type="slidenum">
              <a:rPr lang="en-US" smtClean="0"/>
              <a:t>‹#›</a:t>
            </a:fld>
            <a:endParaRPr lang="en-US"/>
          </a:p>
        </p:txBody>
      </p:sp>
    </p:spTree>
    <p:extLst>
      <p:ext uri="{BB962C8B-B14F-4D97-AF65-F5344CB8AC3E}">
        <p14:creationId xmlns:p14="http://schemas.microsoft.com/office/powerpoint/2010/main" val="2513235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F3BA93C-BA24-4683-958E-42D407A84B0B}" type="datetimeFigureOut">
              <a:rPr lang="en-US" smtClean="0"/>
              <a:t>8/30/2017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F3D4A8-2DEC-4F07-AD0D-AB4346B3DAF8}"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580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402902D-A5F5-4D7D-AAA7-32469BA0BC4D}" type="datetimeFigureOut">
              <a:rPr lang="en-US" smtClean="0"/>
              <a:t>8/30/2017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4C9F40-B079-4B71-A627-7266DFEA7F03}" type="slidenum">
              <a:rPr lang="en-US" smtClean="0"/>
              <a:t>‹#›</a:t>
            </a:fld>
            <a:endParaRPr lang="en-US"/>
          </a:p>
        </p:txBody>
      </p:sp>
    </p:spTree>
    <p:extLst>
      <p:ext uri="{BB962C8B-B14F-4D97-AF65-F5344CB8AC3E}">
        <p14:creationId xmlns:p14="http://schemas.microsoft.com/office/powerpoint/2010/main" val="2701795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02902D-A5F5-4D7D-AAA7-32469BA0BC4D}" type="datetimeFigureOut">
              <a:rPr lang="en-US" smtClean="0"/>
              <a:t>8/30/2017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4C9F40-B079-4B71-A627-7266DFEA7F03}" type="slidenum">
              <a:rPr lang="en-US" smtClean="0"/>
              <a:t>‹#›</a:t>
            </a:fld>
            <a:endParaRPr lang="en-US"/>
          </a:p>
        </p:txBody>
      </p:sp>
    </p:spTree>
    <p:extLst>
      <p:ext uri="{BB962C8B-B14F-4D97-AF65-F5344CB8AC3E}">
        <p14:creationId xmlns:p14="http://schemas.microsoft.com/office/powerpoint/2010/main" val="160038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402902D-A5F5-4D7D-AAA7-32469BA0BC4D}" type="datetimeFigureOut">
              <a:rPr lang="en-US" smtClean="0"/>
              <a:t>8/30/2017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4C9F40-B079-4B71-A627-7266DFEA7F03}" type="slidenum">
              <a:rPr lang="en-US" smtClean="0"/>
              <a:t>‹#›</a:t>
            </a:fld>
            <a:endParaRPr lang="en-US"/>
          </a:p>
        </p:txBody>
      </p:sp>
    </p:spTree>
    <p:extLst>
      <p:ext uri="{BB962C8B-B14F-4D97-AF65-F5344CB8AC3E}">
        <p14:creationId xmlns:p14="http://schemas.microsoft.com/office/powerpoint/2010/main" val="79709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0402902D-A5F5-4D7D-AAA7-32469BA0BC4D}" type="datetimeFigureOut">
              <a:rPr lang="en-US" smtClean="0"/>
              <a:t>8/30/2017</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5F4C9F40-B079-4B71-A627-7266DFEA7F03}" type="slidenum">
              <a:rPr lang="en-US" smtClean="0"/>
              <a:t>‹#›</a:t>
            </a:fld>
            <a:endParaRPr lang="en-US"/>
          </a:p>
        </p:txBody>
      </p:sp>
    </p:spTree>
    <p:extLst>
      <p:ext uri="{BB962C8B-B14F-4D97-AF65-F5344CB8AC3E}">
        <p14:creationId xmlns:p14="http://schemas.microsoft.com/office/powerpoint/2010/main" val="710504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F3BA93C-BA24-4683-958E-42D407A84B0B}" type="datetimeFigureOut">
              <a:rPr lang="en-US" smtClean="0"/>
              <a:t>8/30/2017</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2F3D4A8-2DEC-4F07-AD0D-AB4346B3DAF8}" type="slidenum">
              <a:rPr lang="en-US" smtClean="0"/>
              <a:t>‹#›</a:t>
            </a:fld>
            <a:endParaRPr lang="en-US"/>
          </a:p>
        </p:txBody>
      </p:sp>
    </p:spTree>
    <p:extLst>
      <p:ext uri="{BB962C8B-B14F-4D97-AF65-F5344CB8AC3E}">
        <p14:creationId xmlns:p14="http://schemas.microsoft.com/office/powerpoint/2010/main" val="2170299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F3BA93C-BA24-4683-958E-42D407A84B0B}" type="datetimeFigureOut">
              <a:rPr lang="en-US" smtClean="0"/>
              <a:t>8/30/2017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F3D4A8-2DEC-4F07-AD0D-AB4346B3DAF8}" type="slidenum">
              <a:rPr lang="en-US" smtClean="0"/>
              <a:t>‹#›</a:t>
            </a:fld>
            <a:endParaRPr lang="en-US"/>
          </a:p>
        </p:txBody>
      </p:sp>
    </p:spTree>
    <p:extLst>
      <p:ext uri="{BB962C8B-B14F-4D97-AF65-F5344CB8AC3E}">
        <p14:creationId xmlns:p14="http://schemas.microsoft.com/office/powerpoint/2010/main" val="4168791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402902D-A5F5-4D7D-AAA7-32469BA0BC4D}" type="datetimeFigureOut">
              <a:rPr lang="en-US" smtClean="0"/>
              <a:pPr/>
              <a:t>8/30/2017</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5F4C9F40-B079-4B71-A627-7266DFEA7F03}" type="slidenum">
              <a:rPr lang="en-US" smtClean="0"/>
              <a:pPr/>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086205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5.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5.png"/><Relationship Id="rId4"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6.png"/><Relationship Id="rId4"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youtu.be/dAIQeTeMJ-I"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28.png"/><Relationship Id="rId4"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5.png"/><Relationship Id="rId5" Type="http://schemas.openxmlformats.org/officeDocument/2006/relationships/image" Target="../media/image12.png"/><Relationship Id="rId4"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41.png"/><Relationship Id="rId4" Type="http://schemas.openxmlformats.org/officeDocument/2006/relationships/notesSlide" Target="../notesSlides/notesSlide4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5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25.png"/><Relationship Id="rId4" Type="http://schemas.openxmlformats.org/officeDocument/2006/relationships/notesSlide" Target="../notesSlides/notesSlide47.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26.png"/><Relationship Id="rId4" Type="http://schemas.openxmlformats.org/officeDocument/2006/relationships/notesSlide" Target="../notesSlides/notesSlide48.xml"/></Relationships>
</file>

<file path=ppt/slides/_rels/slide5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7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hyperlink" Target="mailto:conn@mcquinnable.com"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7558" y="2241606"/>
            <a:ext cx="11468428" cy="3566160"/>
          </a:xfrm>
        </p:spPr>
        <p:txBody>
          <a:bodyPr>
            <a:normAutofit/>
          </a:bodyPr>
          <a:lstStyle/>
          <a:p>
            <a:r>
              <a:rPr lang="en-US" b="1" dirty="0" err="1">
                <a:solidFill>
                  <a:schemeClr val="bg1"/>
                </a:solidFill>
                <a:effectLst>
                  <a:outerShdw blurRad="38100" dist="38100" dir="2700000" algn="tl">
                    <a:srgbClr val="000000">
                      <a:alpha val="43137"/>
                    </a:srgbClr>
                  </a:outerShdw>
                </a:effectLst>
              </a:rPr>
              <a:t>Neuoroscience</a:t>
            </a:r>
            <a:r>
              <a:rPr lang="en-US" b="1" dirty="0">
                <a:solidFill>
                  <a:schemeClr val="bg1"/>
                </a:solidFill>
                <a:effectLst>
                  <a:outerShdw blurRad="38100" dist="38100" dir="2700000" algn="tl">
                    <a:srgbClr val="000000">
                      <a:alpha val="43137"/>
                    </a:srgbClr>
                  </a:outerShdw>
                </a:effectLst>
              </a:rPr>
              <a:t> and</a:t>
            </a:r>
            <a:br>
              <a:rPr lang="en-US" b="1" dirty="0">
                <a:solidFill>
                  <a:schemeClr val="bg1"/>
                </a:solidFill>
                <a:effectLst>
                  <a:outerShdw blurRad="38100" dist="38100" dir="2700000" algn="tl">
                    <a:srgbClr val="000000">
                      <a:alpha val="43137"/>
                    </a:srgbClr>
                  </a:outerShdw>
                </a:effectLst>
              </a:rPr>
            </a:br>
            <a:r>
              <a:rPr lang="en-US" dirty="0"/>
              <a:t>Learning</a:t>
            </a:r>
          </a:p>
        </p:txBody>
      </p:sp>
      <p:sp>
        <p:nvSpPr>
          <p:cNvPr id="3" name="Subtitle 2"/>
          <p:cNvSpPr>
            <a:spLocks noGrp="1"/>
          </p:cNvSpPr>
          <p:nvPr>
            <p:ph type="subTitle" idx="1"/>
          </p:nvPr>
        </p:nvSpPr>
        <p:spPr>
          <a:xfrm>
            <a:off x="117558" y="5807766"/>
            <a:ext cx="11886374" cy="1143000"/>
          </a:xfrm>
        </p:spPr>
        <p:txBody>
          <a:bodyPr/>
          <a:lstStyle/>
          <a:p>
            <a:r>
              <a:rPr lang="en-US" dirty="0"/>
              <a:t>August 30		 </a:t>
            </a:r>
            <a:r>
              <a:rPr lang="en-US" dirty="0" err="1"/>
              <a:t>Firgrove</a:t>
            </a:r>
            <a:r>
              <a:rPr lang="en-US" dirty="0"/>
              <a:t> Elementary Schools		</a:t>
            </a:r>
          </a:p>
        </p:txBody>
      </p:sp>
    </p:spTree>
    <p:extLst>
      <p:ext uri="{BB962C8B-B14F-4D97-AF65-F5344CB8AC3E}">
        <p14:creationId xmlns:p14="http://schemas.microsoft.com/office/powerpoint/2010/main" val="1420781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Media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503413" y="286603"/>
            <a:ext cx="9246133" cy="6164088"/>
          </a:xfrm>
        </p:spPr>
      </p:pic>
    </p:spTree>
    <p:extLst>
      <p:ext uri="{BB962C8B-B14F-4D97-AF65-F5344CB8AC3E}">
        <p14:creationId xmlns:p14="http://schemas.microsoft.com/office/powerpoint/2010/main" val="291403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0568" y="-1736336"/>
            <a:ext cx="9051823" cy="8594336"/>
          </a:xfrm>
        </p:spPr>
      </p:pic>
    </p:spTree>
    <p:extLst>
      <p:ext uri="{BB962C8B-B14F-4D97-AF65-F5344CB8AC3E}">
        <p14:creationId xmlns:p14="http://schemas.microsoft.com/office/powerpoint/2010/main" val="253679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674199" y="334640"/>
            <a:ext cx="10598851" cy="5984274"/>
          </a:xfrm>
          <a:prstGeom prst="rect">
            <a:avLst/>
          </a:prstGeom>
        </p:spPr>
      </p:pic>
    </p:spTree>
    <p:extLst>
      <p:ext uri="{BB962C8B-B14F-4D97-AF65-F5344CB8AC3E}">
        <p14:creationId xmlns:p14="http://schemas.microsoft.com/office/powerpoint/2010/main" val="624906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86603"/>
            <a:ext cx="10058400" cy="943483"/>
          </a:xfrm>
        </p:spPr>
        <p:txBody>
          <a:bodyPr/>
          <a:lstStyle/>
          <a:p>
            <a:endParaRPr lang="en-US" dirty="0"/>
          </a:p>
        </p:txBody>
      </p:sp>
      <p:sp>
        <p:nvSpPr>
          <p:cNvPr id="3" name="Content Placeholder 2"/>
          <p:cNvSpPr>
            <a:spLocks noGrp="1"/>
          </p:cNvSpPr>
          <p:nvPr>
            <p:ph idx="1"/>
          </p:nvPr>
        </p:nvSpPr>
        <p:spPr>
          <a:xfrm>
            <a:off x="1097280" y="1273629"/>
            <a:ext cx="10058400" cy="4595465"/>
          </a:xfrm>
        </p:spPr>
        <p:txBody>
          <a:bodyPr/>
          <a:lstStyle/>
          <a:p>
            <a:endParaRPr lang="en-US" dirty="0"/>
          </a:p>
        </p:txBody>
      </p:sp>
      <p:pic>
        <p:nvPicPr>
          <p:cNvPr id="4" name="Picture 2" descr="E:\jen's HDIL-February, 2014\HDIL GRANT ADMINISTRATION\Brain Presentations+BP\Brain Images for presentations\Dendritic spines - memor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93371" y="758344"/>
            <a:ext cx="8654143" cy="5259137"/>
          </a:xfrm>
          <a:prstGeom prst="rect">
            <a:avLst/>
          </a:prstGeom>
          <a:noFill/>
          <a:ln>
            <a:solidFill>
              <a:schemeClr val="accent2">
                <a:lumMod val="50000"/>
              </a:schemeClr>
            </a:solidFill>
          </a:ln>
          <a:extLst>
            <a:ext uri="{909E8E84-426E-40DD-AFC4-6F175D3DCCD1}">
              <a14:hiddenFill xmlns:a14="http://schemas.microsoft.com/office/drawing/2010/main">
                <a:solidFill>
                  <a:srgbClr val="FFFFFF"/>
                </a:solidFill>
              </a14:hiddenFill>
            </a:ext>
          </a:extLst>
        </p:spPr>
      </p:pic>
      <p:sp>
        <p:nvSpPr>
          <p:cNvPr id="5" name="Rectangle 4"/>
          <p:cNvSpPr/>
          <p:nvPr/>
        </p:nvSpPr>
        <p:spPr>
          <a:xfrm>
            <a:off x="1012371" y="5816378"/>
            <a:ext cx="10602686" cy="369332"/>
          </a:xfrm>
          <a:prstGeom prst="rect">
            <a:avLst/>
          </a:prstGeom>
        </p:spPr>
        <p:txBody>
          <a:bodyPr wrap="square">
            <a:spAutoFit/>
          </a:bodyPr>
          <a:lstStyle/>
          <a:p>
            <a:endParaRPr lang="en-US" dirty="0"/>
          </a:p>
        </p:txBody>
      </p:sp>
    </p:spTree>
    <p:extLst>
      <p:ext uri="{BB962C8B-B14F-4D97-AF65-F5344CB8AC3E}">
        <p14:creationId xmlns:p14="http://schemas.microsoft.com/office/powerpoint/2010/main" val="2439418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news.ucsc.edu/2009/11/images/neurons_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7120" y="286603"/>
            <a:ext cx="6658383" cy="6214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95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0568" y="-1736336"/>
            <a:ext cx="9051823" cy="8594336"/>
          </a:xfrm>
        </p:spPr>
      </p:pic>
      <p:sp>
        <p:nvSpPr>
          <p:cNvPr id="3" name="Right Arrow 2"/>
          <p:cNvSpPr/>
          <p:nvPr/>
        </p:nvSpPr>
        <p:spPr>
          <a:xfrm rot="7587121">
            <a:off x="5069305" y="5855368"/>
            <a:ext cx="1283369" cy="3689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ight Arrow 4"/>
          <p:cNvSpPr/>
          <p:nvPr/>
        </p:nvSpPr>
        <p:spPr>
          <a:xfrm rot="7587121">
            <a:off x="3956854" y="4643965"/>
            <a:ext cx="1283369" cy="3689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9273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54457" t="56378" b="3049"/>
          <a:stretch/>
        </p:blipFill>
        <p:spPr>
          <a:xfrm>
            <a:off x="2130014" y="286603"/>
            <a:ext cx="7532673" cy="6371569"/>
          </a:xfrm>
          <a:ln w="28575">
            <a:solidFill>
              <a:srgbClr val="FFC000"/>
            </a:solidFill>
          </a:ln>
        </p:spPr>
      </p:pic>
    </p:spTree>
    <p:extLst>
      <p:ext uri="{BB962C8B-B14F-4D97-AF65-F5344CB8AC3E}">
        <p14:creationId xmlns:p14="http://schemas.microsoft.com/office/powerpoint/2010/main" val="321387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Title 4"/>
          <p:cNvSpPr txBox="1">
            <a:spLocks/>
          </p:cNvSpPr>
          <p:nvPr/>
        </p:nvSpPr>
        <p:spPr>
          <a:xfrm>
            <a:off x="2470151" y="-1319981"/>
            <a:ext cx="5711824" cy="8953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solidFill>
                <a:latin typeface="+mn-lt"/>
                <a:ea typeface="+mj-ea"/>
                <a:cs typeface="+mj-cs"/>
              </a:defRPr>
            </a:lvl1pPr>
          </a:lstStyle>
          <a:p>
            <a:r>
              <a:rPr lang="en-US"/>
              <a:t>Neuron </a:t>
            </a:r>
            <a:endParaRPr lang="en-US" dirty="0"/>
          </a:p>
        </p:txBody>
      </p:sp>
      <p:sp>
        <p:nvSpPr>
          <p:cNvPr id="5" name="Text Placeholder 6"/>
          <p:cNvSpPr txBox="1">
            <a:spLocks/>
          </p:cNvSpPr>
          <p:nvPr/>
        </p:nvSpPr>
        <p:spPr>
          <a:xfrm>
            <a:off x="457200" y="5943600"/>
            <a:ext cx="10825316" cy="781664"/>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dirty="0"/>
          </a:p>
        </p:txBody>
      </p:sp>
      <p:pic>
        <p:nvPicPr>
          <p:cNvPr id="6" name="Picture 2" descr="E:\jen's HDIL-February, 2014\HDIL GRANT ADMINISTRATION\Brain Presentations+BP\Brain Images for presentations\clip_image002 - neur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180" y="214221"/>
            <a:ext cx="10161202" cy="5729379"/>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4140165" y="1737360"/>
            <a:ext cx="4491318" cy="32004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9108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07024" y="138487"/>
            <a:ext cx="6669741" cy="6669741"/>
          </a:xfrm>
        </p:spPr>
      </p:pic>
    </p:spTree>
    <p:extLst>
      <p:ext uri="{BB962C8B-B14F-4D97-AF65-F5344CB8AC3E}">
        <p14:creationId xmlns:p14="http://schemas.microsoft.com/office/powerpoint/2010/main" val="1328999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0" y="-887260"/>
            <a:ext cx="12451975" cy="8253943"/>
          </a:xfrm>
          <a:prstGeom prst="rect">
            <a:avLst/>
          </a:prstGeom>
          <a:ln w="28575">
            <a:solidFill>
              <a:schemeClr val="tx1"/>
            </a:solidFill>
          </a:ln>
          <a:effectLst>
            <a:outerShdw blurRad="50800" dist="38100" dir="2700000" algn="tl" rotWithShape="0">
              <a:prstClr val="black">
                <a:alpha val="40000"/>
              </a:prstClr>
            </a:outerShdw>
          </a:effectLst>
        </p:spPr>
      </p:pic>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3738794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64213" y="1011981"/>
            <a:ext cx="5406024" cy="5285891"/>
          </a:xfrm>
        </p:spPr>
      </p:pic>
    </p:spTree>
    <p:extLst>
      <p:ext uri="{BB962C8B-B14F-4D97-AF65-F5344CB8AC3E}">
        <p14:creationId xmlns:p14="http://schemas.microsoft.com/office/powerpoint/2010/main" val="211298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5" name="Title 4"/>
          <p:cNvSpPr>
            <a:spLocks noGrp="1"/>
          </p:cNvSpPr>
          <p:nvPr>
            <p:ph type="title"/>
          </p:nvPr>
        </p:nvSpPr>
        <p:spPr/>
        <p:txBody>
          <a:bodyPr/>
          <a:lstStyle/>
          <a:p>
            <a:endParaRPr lang="en-US"/>
          </a:p>
        </p:txBody>
      </p:sp>
      <p:sp>
        <p:nvSpPr>
          <p:cNvPr id="2" name="Rectangle 1"/>
          <p:cNvSpPr/>
          <p:nvPr/>
        </p:nvSpPr>
        <p:spPr>
          <a:xfrm>
            <a:off x="2075470" y="429409"/>
            <a:ext cx="7873117" cy="2215991"/>
          </a:xfrm>
          <a:prstGeom prst="rect">
            <a:avLst/>
          </a:prstGeom>
          <a:noFill/>
        </p:spPr>
        <p:txBody>
          <a:bodyPr wrap="none" lIns="91440" tIns="45720" rIns="91440" bIns="45720">
            <a:spAutoFit/>
          </a:bodyPr>
          <a:lstStyle/>
          <a:p>
            <a:pPr algn="ctr"/>
            <a:r>
              <a:rPr lang="en-US" sz="13800" b="1" cap="none" spc="0" dirty="0">
                <a:ln w="22225">
                  <a:solidFill>
                    <a:schemeClr val="accent2"/>
                  </a:solidFill>
                  <a:prstDash val="solid"/>
                </a:ln>
                <a:solidFill>
                  <a:schemeClr val="accent2">
                    <a:lumMod val="40000"/>
                    <a:lumOff val="60000"/>
                  </a:schemeClr>
                </a:solidFill>
                <a:effectLst/>
              </a:rPr>
              <a:t>Repetition</a:t>
            </a:r>
          </a:p>
        </p:txBody>
      </p:sp>
      <p:sp>
        <p:nvSpPr>
          <p:cNvPr id="6" name="Rectangle 5"/>
          <p:cNvSpPr/>
          <p:nvPr/>
        </p:nvSpPr>
        <p:spPr>
          <a:xfrm>
            <a:off x="2075470" y="1872080"/>
            <a:ext cx="7873117" cy="2215991"/>
          </a:xfrm>
          <a:prstGeom prst="rect">
            <a:avLst/>
          </a:prstGeom>
          <a:noFill/>
        </p:spPr>
        <p:txBody>
          <a:bodyPr wrap="none" lIns="91440" tIns="45720" rIns="91440" bIns="45720">
            <a:spAutoFit/>
          </a:bodyPr>
          <a:lstStyle/>
          <a:p>
            <a:pPr algn="ctr"/>
            <a:r>
              <a:rPr lang="en-US" sz="13800" b="1" cap="none" spc="0" dirty="0">
                <a:ln w="22225">
                  <a:solidFill>
                    <a:schemeClr val="accent2"/>
                  </a:solidFill>
                  <a:prstDash val="solid"/>
                </a:ln>
                <a:solidFill>
                  <a:schemeClr val="accent2">
                    <a:lumMod val="40000"/>
                    <a:lumOff val="60000"/>
                  </a:schemeClr>
                </a:solidFill>
                <a:effectLst/>
              </a:rPr>
              <a:t>Repetition</a:t>
            </a:r>
          </a:p>
        </p:txBody>
      </p:sp>
      <p:sp>
        <p:nvSpPr>
          <p:cNvPr id="7" name="Rectangle 6"/>
          <p:cNvSpPr/>
          <p:nvPr/>
        </p:nvSpPr>
        <p:spPr>
          <a:xfrm>
            <a:off x="2075469" y="3362331"/>
            <a:ext cx="7873117" cy="2215991"/>
          </a:xfrm>
          <a:prstGeom prst="rect">
            <a:avLst/>
          </a:prstGeom>
          <a:noFill/>
        </p:spPr>
        <p:txBody>
          <a:bodyPr wrap="none" lIns="91440" tIns="45720" rIns="91440" bIns="45720">
            <a:spAutoFit/>
          </a:bodyPr>
          <a:lstStyle/>
          <a:p>
            <a:pPr algn="ctr"/>
            <a:r>
              <a:rPr lang="en-US" sz="13800" b="1" cap="none" spc="0" dirty="0">
                <a:ln w="22225">
                  <a:solidFill>
                    <a:schemeClr val="accent2"/>
                  </a:solidFill>
                  <a:prstDash val="solid"/>
                </a:ln>
                <a:solidFill>
                  <a:schemeClr val="accent2">
                    <a:lumMod val="40000"/>
                    <a:lumOff val="60000"/>
                  </a:schemeClr>
                </a:solidFill>
                <a:effectLst/>
              </a:rPr>
              <a:t>Repetition</a:t>
            </a:r>
          </a:p>
        </p:txBody>
      </p:sp>
    </p:spTree>
    <p:extLst>
      <p:ext uri="{BB962C8B-B14F-4D97-AF65-F5344CB8AC3E}">
        <p14:creationId xmlns:p14="http://schemas.microsoft.com/office/powerpoint/2010/main" val="366761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1127" y="1011981"/>
            <a:ext cx="10572364" cy="5286182"/>
          </a:xfrm>
        </p:spPr>
      </p:pic>
    </p:spTree>
    <p:extLst>
      <p:ext uri="{BB962C8B-B14F-4D97-AF65-F5344CB8AC3E}">
        <p14:creationId xmlns:p14="http://schemas.microsoft.com/office/powerpoint/2010/main" val="286724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2387" y="-514149"/>
            <a:ext cx="12492318" cy="8324958"/>
          </a:xfrm>
          <a:ln w="190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3302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3"/>
          <a:stretch>
            <a:fillRect/>
          </a:stretch>
        </p:blipFill>
        <p:spPr>
          <a:xfrm>
            <a:off x="0" y="-934810"/>
            <a:ext cx="12192000" cy="9194750"/>
          </a:xfrm>
          <a:prstGeom prst="rect">
            <a:avLst/>
          </a:prstGeom>
        </p:spPr>
      </p:pic>
    </p:spTree>
    <p:extLst>
      <p:ext uri="{BB962C8B-B14F-4D97-AF65-F5344CB8AC3E}">
        <p14:creationId xmlns:p14="http://schemas.microsoft.com/office/powerpoint/2010/main" val="2609697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a:t>Reflection</a:t>
            </a:r>
          </a:p>
        </p:txBody>
      </p:sp>
      <p:sp>
        <p:nvSpPr>
          <p:cNvPr id="3" name="Content Placeholder 2"/>
          <p:cNvSpPr>
            <a:spLocks noGrp="1"/>
          </p:cNvSpPr>
          <p:nvPr>
            <p:ph idx="1"/>
          </p:nvPr>
        </p:nvSpPr>
        <p:spPr/>
        <p:txBody>
          <a:bodyPr/>
          <a:lstStyle/>
          <a:p>
            <a:pPr marL="777240" indent="-685800">
              <a:buFont typeface="Arial" panose="020B0604020202020204" pitchFamily="34" charset="0"/>
              <a:buChar char="•"/>
              <a:defRPr/>
            </a:pPr>
            <a:r>
              <a:rPr lang="en-US" sz="4800" dirty="0"/>
              <a:t>What was surprising?</a:t>
            </a:r>
          </a:p>
          <a:p>
            <a:pPr marL="777240" indent="-685800">
              <a:buFont typeface="Arial" panose="020B0604020202020204" pitchFamily="34" charset="0"/>
              <a:buChar char="•"/>
              <a:defRPr/>
            </a:pPr>
            <a:r>
              <a:rPr lang="en-US" sz="4800" dirty="0"/>
              <a:t>What did you already know, but now see in a new way?</a:t>
            </a:r>
          </a:p>
          <a:p>
            <a:pPr marL="777240" indent="-685800">
              <a:buFont typeface="Arial" panose="020B0604020202020204" pitchFamily="34" charset="0"/>
              <a:buChar char="•"/>
              <a:defRPr/>
            </a:pPr>
            <a:r>
              <a:rPr lang="en-US" sz="4800" dirty="0"/>
              <a:t>What new questions do you have?</a:t>
            </a:r>
          </a:p>
          <a:p>
            <a:endParaRPr lang="en-US" dirty="0"/>
          </a:p>
        </p:txBody>
      </p:sp>
      <p:pic>
        <p:nvPicPr>
          <p:cNvPr id="5" name="One Minute Twinkle Twinkl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12441" y="5229331"/>
            <a:ext cx="6507163" cy="1279525"/>
          </a:xfrm>
          <a:prstGeom prst="rect">
            <a:avLst/>
          </a:prstGeom>
          <a:ln>
            <a:solidFill>
              <a:schemeClr val="accent3">
                <a:lumMod val="50000"/>
              </a:schemeClr>
            </a:solidFill>
          </a:ln>
        </p:spPr>
      </p:pic>
    </p:spTree>
    <p:extLst>
      <p:ext uri="{BB962C8B-B14F-4D97-AF65-F5344CB8AC3E}">
        <p14:creationId xmlns:p14="http://schemas.microsoft.com/office/powerpoint/2010/main" val="4145780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a:t>Reflection</a:t>
            </a:r>
          </a:p>
        </p:txBody>
      </p:sp>
      <p:sp>
        <p:nvSpPr>
          <p:cNvPr id="3" name="Content Placeholder 2"/>
          <p:cNvSpPr>
            <a:spLocks noGrp="1"/>
          </p:cNvSpPr>
          <p:nvPr>
            <p:ph idx="1"/>
          </p:nvPr>
        </p:nvSpPr>
        <p:spPr/>
        <p:txBody>
          <a:bodyPr/>
          <a:lstStyle/>
          <a:p>
            <a:pPr marL="777240" indent="-685800">
              <a:buFont typeface="Arial" panose="020B0604020202020204" pitchFamily="34" charset="0"/>
              <a:buChar char="•"/>
              <a:defRPr/>
            </a:pPr>
            <a:r>
              <a:rPr lang="en-US" sz="4800" dirty="0"/>
              <a:t>What was surprising?</a:t>
            </a:r>
          </a:p>
          <a:p>
            <a:pPr marL="777240" indent="-685800">
              <a:buFont typeface="Arial" panose="020B0604020202020204" pitchFamily="34" charset="0"/>
              <a:buChar char="•"/>
              <a:defRPr/>
            </a:pPr>
            <a:r>
              <a:rPr lang="en-US" sz="4800" dirty="0"/>
              <a:t>What did you already know, but now see in a new way?</a:t>
            </a:r>
          </a:p>
          <a:p>
            <a:pPr marL="777240" indent="-685800">
              <a:buFont typeface="Arial" panose="020B0604020202020204" pitchFamily="34" charset="0"/>
              <a:buChar char="•"/>
              <a:defRPr/>
            </a:pPr>
            <a:r>
              <a:rPr lang="en-US" sz="4800" dirty="0"/>
              <a:t>What new questions do you have?</a:t>
            </a:r>
          </a:p>
          <a:p>
            <a:endParaRPr lang="en-US" dirty="0"/>
          </a:p>
        </p:txBody>
      </p:sp>
      <p:pic>
        <p:nvPicPr>
          <p:cNvPr id="5" name="Four Minutes 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949769" y="4969578"/>
            <a:ext cx="8120824" cy="1604323"/>
          </a:xfrm>
          <a:prstGeom prst="rect">
            <a:avLst/>
          </a:prstGeom>
          <a:ln>
            <a:solidFill>
              <a:schemeClr val="accent2">
                <a:lumMod val="50000"/>
              </a:schemeClr>
            </a:solidFill>
          </a:ln>
        </p:spPr>
      </p:pic>
    </p:spTree>
    <p:extLst>
      <p:ext uri="{BB962C8B-B14F-4D97-AF65-F5344CB8AC3E}">
        <p14:creationId xmlns:p14="http://schemas.microsoft.com/office/powerpoint/2010/main" val="3500470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3503" y="1318991"/>
            <a:ext cx="10058400" cy="1450757"/>
          </a:xfrm>
        </p:spPr>
        <p:txBody>
          <a:bodyPr>
            <a:normAutofit/>
          </a:bodyPr>
          <a:lstStyle/>
          <a:p>
            <a:pPr algn="ctr"/>
            <a:r>
              <a:rPr lang="en-US" sz="9600" dirty="0"/>
              <a:t>Multitasking is a lie</a:t>
            </a:r>
          </a:p>
        </p:txBody>
      </p:sp>
      <p:cxnSp>
        <p:nvCxnSpPr>
          <p:cNvPr id="5" name="Straight Connector 4"/>
          <p:cNvCxnSpPr/>
          <p:nvPr/>
        </p:nvCxnSpPr>
        <p:spPr>
          <a:xfrm>
            <a:off x="1342103" y="3052916"/>
            <a:ext cx="96012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Title 1"/>
          <p:cNvSpPr txBox="1">
            <a:spLocks/>
          </p:cNvSpPr>
          <p:nvPr/>
        </p:nvSpPr>
        <p:spPr>
          <a:xfrm>
            <a:off x="176981" y="2769748"/>
            <a:ext cx="12015019" cy="1450757"/>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solidFill>
                <a:latin typeface="+mn-lt"/>
                <a:ea typeface="+mj-ea"/>
                <a:cs typeface="+mj-cs"/>
              </a:defRPr>
            </a:lvl1pPr>
          </a:lstStyle>
          <a:p>
            <a:pPr algn="ctr"/>
            <a:r>
              <a:rPr lang="en-US" sz="5400" dirty="0"/>
              <a:t>1 2 3 4 5 6 7 8 9 10 11 12 13 14 15 16 17 18</a:t>
            </a:r>
          </a:p>
        </p:txBody>
      </p:sp>
    </p:spTree>
    <p:extLst>
      <p:ext uri="{BB962C8B-B14F-4D97-AF65-F5344CB8AC3E}">
        <p14:creationId xmlns:p14="http://schemas.microsoft.com/office/powerpoint/2010/main" val="3535081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546950"/>
            <a:ext cx="12360166" cy="9199179"/>
          </a:xfrm>
        </p:spPr>
      </p:pic>
    </p:spTree>
    <p:extLst>
      <p:ext uri="{BB962C8B-B14F-4D97-AF65-F5344CB8AC3E}">
        <p14:creationId xmlns:p14="http://schemas.microsoft.com/office/powerpoint/2010/main" val="18464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120F1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a:hlinkClick r:id="rId3"/>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015068" y="-556251"/>
            <a:ext cx="9890620" cy="7393239"/>
          </a:xfrm>
        </p:spPr>
      </p:pic>
    </p:spTree>
    <p:extLst>
      <p:ext uri="{BB962C8B-B14F-4D97-AF65-F5344CB8AC3E}">
        <p14:creationId xmlns:p14="http://schemas.microsoft.com/office/powerpoint/2010/main" val="909184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Glassbrain">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72212" y="387274"/>
            <a:ext cx="11256302" cy="5755341"/>
          </a:xfrm>
        </p:spPr>
      </p:pic>
    </p:spTree>
    <p:extLst>
      <p:ext uri="{BB962C8B-B14F-4D97-AF65-F5344CB8AC3E}">
        <p14:creationId xmlns:p14="http://schemas.microsoft.com/office/powerpoint/2010/main" val="593662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2452" y="4054922"/>
            <a:ext cx="10677801" cy="127050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61853" y="488762"/>
            <a:ext cx="10058400" cy="3566160"/>
          </a:xfrm>
        </p:spPr>
        <p:txBody>
          <a:bodyPr/>
          <a:lstStyle/>
          <a:p>
            <a:pPr algn="ctr"/>
            <a:endParaRPr lang="en-US" dirty="0"/>
          </a:p>
        </p:txBody>
      </p:sp>
      <p:sp>
        <p:nvSpPr>
          <p:cNvPr id="3" name="Text Placeholder 2"/>
          <p:cNvSpPr>
            <a:spLocks noGrp="1"/>
          </p:cNvSpPr>
          <p:nvPr>
            <p:ph type="body" idx="1"/>
          </p:nvPr>
        </p:nvSpPr>
        <p:spPr>
          <a:xfrm>
            <a:off x="1061853" y="4285665"/>
            <a:ext cx="10058400" cy="1143000"/>
          </a:xfrm>
        </p:spPr>
        <p:txBody>
          <a:bodyPr>
            <a:normAutofit/>
          </a:bodyPr>
          <a:lstStyle/>
          <a:p>
            <a:endParaRPr lang="en-US" cap="none" dirty="0">
              <a:solidFill>
                <a:srgbClr val="7030A0"/>
              </a:solidFill>
              <a:latin typeface="Palatino Linotype" panose="0204050205050503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3144" y="5325429"/>
            <a:ext cx="11935817" cy="97668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7804" y="241377"/>
            <a:ext cx="4887216" cy="4887216"/>
          </a:xfrm>
          <a:prstGeom prst="rect">
            <a:avLst/>
          </a:prstGeom>
          <a:ln w="6350">
            <a:solidFill>
              <a:schemeClr val="tx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55603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6674" y="2644996"/>
            <a:ext cx="7068797" cy="1683857"/>
          </a:xfrm>
        </p:spPr>
        <p:txBody>
          <a:bodyPr>
            <a:noAutofit/>
          </a:bodyPr>
          <a:lstStyle/>
          <a:p>
            <a:br>
              <a:rPr lang="en-US" sz="3200" dirty="0"/>
            </a:br>
            <a:r>
              <a:rPr lang="en-US" sz="6000" dirty="0"/>
              <a:t>What are the major brain systems involved in learning?</a:t>
            </a:r>
          </a:p>
        </p:txBody>
      </p:sp>
      <p:pic>
        <p:nvPicPr>
          <p:cNvPr id="3" name="Picture 2"/>
          <p:cNvPicPr>
            <a:picLocks noChangeAspect="1"/>
          </p:cNvPicPr>
          <p:nvPr/>
        </p:nvPicPr>
        <p:blipFill>
          <a:blip r:embed="rId5">
            <a:duotone>
              <a:prstClr val="black"/>
              <a:schemeClr val="accent4">
                <a:lumMod val="75000"/>
                <a:tint val="45000"/>
                <a:satMod val="400000"/>
              </a:schemeClr>
            </a:duotone>
            <a:extLst>
              <a:ext uri="{28A0092B-C50C-407E-A947-70E740481C1C}">
                <a14:useLocalDpi xmlns:a14="http://schemas.microsoft.com/office/drawing/2010/main" val="0"/>
              </a:ext>
            </a:extLst>
          </a:blip>
          <a:stretch>
            <a:fillRect/>
          </a:stretch>
        </p:blipFill>
        <p:spPr>
          <a:xfrm>
            <a:off x="7325471" y="1531620"/>
            <a:ext cx="4414106" cy="3634740"/>
          </a:xfrm>
          <a:prstGeom prst="rect">
            <a:avLst/>
          </a:prstGeom>
        </p:spPr>
      </p:pic>
      <p:pic>
        <p:nvPicPr>
          <p:cNvPr id="5" name="One Minute Singing in the Rai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366137" y="4954996"/>
            <a:ext cx="6507163" cy="1279525"/>
          </a:xfrm>
          <a:prstGeom prst="rect">
            <a:avLst/>
          </a:prstGeom>
          <a:ln>
            <a:solidFill>
              <a:schemeClr val="accent2">
                <a:lumMod val="50000"/>
              </a:schemeClr>
            </a:solidFill>
          </a:ln>
        </p:spPr>
      </p:pic>
    </p:spTree>
    <p:extLst>
      <p:ext uri="{BB962C8B-B14F-4D97-AF65-F5344CB8AC3E}">
        <p14:creationId xmlns:p14="http://schemas.microsoft.com/office/powerpoint/2010/main" val="820074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895" r="163" b="7746"/>
          <a:stretch/>
        </p:blipFill>
        <p:spPr>
          <a:xfrm>
            <a:off x="-213360" y="-1279922"/>
            <a:ext cx="13075306" cy="9143761"/>
          </a:xfrm>
        </p:spPr>
      </p:pic>
    </p:spTree>
    <p:extLst>
      <p:ext uri="{BB962C8B-B14F-4D97-AF65-F5344CB8AC3E}">
        <p14:creationId xmlns:p14="http://schemas.microsoft.com/office/powerpoint/2010/main" val="793596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7281" t="-112" r="6359" b="112"/>
          <a:stretch/>
        </p:blipFill>
        <p:spPr>
          <a:xfrm>
            <a:off x="0" y="-1095346"/>
            <a:ext cx="11234056" cy="9756323"/>
          </a:xfrm>
        </p:spPr>
      </p:pic>
      <p:pic>
        <p:nvPicPr>
          <p:cNvPr id="3" name="Picture 2"/>
          <p:cNvPicPr>
            <a:picLocks noChangeAspect="1"/>
          </p:cNvPicPr>
          <p:nvPr/>
        </p:nvPicPr>
        <p:blipFill>
          <a:blip r:embed="rId4"/>
          <a:stretch>
            <a:fillRect/>
          </a:stretch>
        </p:blipFill>
        <p:spPr>
          <a:xfrm>
            <a:off x="10296525" y="-1410186"/>
            <a:ext cx="1895475" cy="10182225"/>
          </a:xfrm>
          <a:prstGeom prst="rect">
            <a:avLst/>
          </a:prstGeom>
        </p:spPr>
      </p:pic>
    </p:spTree>
    <p:extLst>
      <p:ext uri="{BB962C8B-B14F-4D97-AF65-F5344CB8AC3E}">
        <p14:creationId xmlns:p14="http://schemas.microsoft.com/office/powerpoint/2010/main" val="772809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rot="16200000">
            <a:off x="427250" y="2411881"/>
            <a:ext cx="3806298"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Performance</a:t>
            </a:r>
          </a:p>
        </p:txBody>
      </p:sp>
      <p:sp>
        <p:nvSpPr>
          <p:cNvPr id="13" name="Rectangle 12"/>
          <p:cNvSpPr/>
          <p:nvPr/>
        </p:nvSpPr>
        <p:spPr>
          <a:xfrm>
            <a:off x="4999227" y="5380681"/>
            <a:ext cx="1853905"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Stress</a:t>
            </a:r>
          </a:p>
        </p:txBody>
      </p:sp>
      <p:grpSp>
        <p:nvGrpSpPr>
          <p:cNvPr id="2" name="Group 1"/>
          <p:cNvGrpSpPr/>
          <p:nvPr/>
        </p:nvGrpSpPr>
        <p:grpSpPr>
          <a:xfrm>
            <a:off x="3481247" y="417971"/>
            <a:ext cx="4889863" cy="4911151"/>
            <a:chOff x="3481247" y="417971"/>
            <a:chExt cx="4889863" cy="4911151"/>
          </a:xfrm>
        </p:grpSpPr>
        <p:grpSp>
          <p:nvGrpSpPr>
            <p:cNvPr id="11" name="Group 10"/>
            <p:cNvGrpSpPr/>
            <p:nvPr/>
          </p:nvGrpSpPr>
          <p:grpSpPr>
            <a:xfrm>
              <a:off x="3481247" y="417971"/>
              <a:ext cx="4889863" cy="4911151"/>
              <a:chOff x="1097280" y="957943"/>
              <a:chExt cx="4889863" cy="4911151"/>
            </a:xfrm>
          </p:grpSpPr>
          <p:sp>
            <p:nvSpPr>
              <p:cNvPr id="4" name="Rectangle 3"/>
              <p:cNvSpPr/>
              <p:nvPr/>
            </p:nvSpPr>
            <p:spPr>
              <a:xfrm>
                <a:off x="1097280" y="957943"/>
                <a:ext cx="4889863" cy="4911151"/>
              </a:xfrm>
              <a:prstGeom prst="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1097280" y="4278086"/>
                <a:ext cx="4889863" cy="2177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1132114" y="1707881"/>
                <a:ext cx="4049486" cy="3484605"/>
              </a:xfrm>
              <a:custGeom>
                <a:avLst/>
                <a:gdLst>
                  <a:gd name="connsiteX0" fmla="*/ 0 w 4049486"/>
                  <a:gd name="connsiteY0" fmla="*/ 2559319 h 3484605"/>
                  <a:gd name="connsiteX1" fmla="*/ 2079172 w 4049486"/>
                  <a:gd name="connsiteY1" fmla="*/ 12062 h 3484605"/>
                  <a:gd name="connsiteX2" fmla="*/ 4049486 w 4049486"/>
                  <a:gd name="connsiteY2" fmla="*/ 3484605 h 3484605"/>
                  <a:gd name="connsiteX3" fmla="*/ 4049486 w 4049486"/>
                  <a:gd name="connsiteY3" fmla="*/ 3484605 h 3484605"/>
                </a:gdLst>
                <a:ahLst/>
                <a:cxnLst>
                  <a:cxn ang="0">
                    <a:pos x="connsiteX0" y="connsiteY0"/>
                  </a:cxn>
                  <a:cxn ang="0">
                    <a:pos x="connsiteX1" y="connsiteY1"/>
                  </a:cxn>
                  <a:cxn ang="0">
                    <a:pos x="connsiteX2" y="connsiteY2"/>
                  </a:cxn>
                  <a:cxn ang="0">
                    <a:pos x="connsiteX3" y="connsiteY3"/>
                  </a:cxn>
                </a:cxnLst>
                <a:rect l="l" t="t" r="r" b="b"/>
                <a:pathLst>
                  <a:path w="4049486" h="3484605">
                    <a:moveTo>
                      <a:pt x="0" y="2559319"/>
                    </a:moveTo>
                    <a:cubicBezTo>
                      <a:pt x="702129" y="1208583"/>
                      <a:pt x="1404258" y="-142152"/>
                      <a:pt x="2079172" y="12062"/>
                    </a:cubicBezTo>
                    <a:cubicBezTo>
                      <a:pt x="2754086" y="166276"/>
                      <a:pt x="4049486" y="3484605"/>
                      <a:pt x="4049486" y="3484605"/>
                    </a:cubicBezTo>
                    <a:lnTo>
                      <a:pt x="4049486" y="3484605"/>
                    </a:ln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 name="Straight Connector 14"/>
            <p:cNvCxnSpPr/>
            <p:nvPr/>
          </p:nvCxnSpPr>
          <p:spPr>
            <a:xfrm flipH="1" flipV="1">
              <a:off x="7195457" y="3759885"/>
              <a:ext cx="451752" cy="1090018"/>
            </a:xfrm>
            <a:prstGeom prst="line">
              <a:avLst/>
            </a:prstGeom>
            <a:ln w="762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20" name="Straight Arrow Connector 19"/>
          <p:cNvCxnSpPr/>
          <p:nvPr/>
        </p:nvCxnSpPr>
        <p:spPr>
          <a:xfrm flipH="1" flipV="1">
            <a:off x="3004457" y="1167909"/>
            <a:ext cx="43543" cy="3240805"/>
          </a:xfrm>
          <a:prstGeom prst="straightConnector1">
            <a:avLst/>
          </a:prstGeom>
          <a:ln w="57150">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4506687" y="6466114"/>
            <a:ext cx="3093714" cy="4192"/>
          </a:xfrm>
          <a:prstGeom prst="straightConnector1">
            <a:avLst/>
          </a:prstGeom>
          <a:ln w="57150">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440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4D4D4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895" r="163" b="7746"/>
          <a:stretch/>
        </p:blipFill>
        <p:spPr>
          <a:xfrm>
            <a:off x="2966660" y="-196884"/>
            <a:ext cx="9650407" cy="6748565"/>
          </a:xfrm>
        </p:spPr>
      </p:pic>
      <p:pic>
        <p:nvPicPr>
          <p:cNvPr id="3" name="Picture 2"/>
          <p:cNvPicPr>
            <a:picLocks noChangeAspect="1"/>
          </p:cNvPicPr>
          <p:nvPr/>
        </p:nvPicPr>
        <p:blipFill>
          <a:blip r:embed="rId4"/>
          <a:stretch>
            <a:fillRect/>
          </a:stretch>
        </p:blipFill>
        <p:spPr>
          <a:xfrm>
            <a:off x="557877" y="1378056"/>
            <a:ext cx="3870169" cy="3884484"/>
          </a:xfrm>
          <a:prstGeom prst="rect">
            <a:avLst/>
          </a:prstGeom>
        </p:spPr>
      </p:pic>
      <p:sp>
        <p:nvSpPr>
          <p:cNvPr id="9" name="Oval 8"/>
          <p:cNvSpPr/>
          <p:nvPr/>
        </p:nvSpPr>
        <p:spPr>
          <a:xfrm rot="18714074">
            <a:off x="311184" y="2439826"/>
            <a:ext cx="2298914" cy="38681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246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4D4D4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Content Placeholder 4"/>
          <p:cNvPicPr>
            <a:picLocks noChangeAspect="1"/>
          </p:cNvPicPr>
          <p:nvPr/>
        </p:nvPicPr>
        <p:blipFill rotWithShape="1">
          <a:blip r:embed="rId3" cstate="print">
            <a:extLst>
              <a:ext uri="{28A0092B-C50C-407E-A947-70E740481C1C}">
                <a14:useLocalDpi xmlns:a14="http://schemas.microsoft.com/office/drawing/2010/main" val="0"/>
              </a:ext>
            </a:extLst>
          </a:blip>
          <a:srcRect l="7281" t="-112" r="6359" b="112"/>
          <a:stretch/>
        </p:blipFill>
        <p:spPr>
          <a:xfrm>
            <a:off x="3650156" y="-228600"/>
            <a:ext cx="8851235" cy="7338701"/>
          </a:xfrm>
          <a:prstGeom prst="rect">
            <a:avLst/>
          </a:prstGeom>
        </p:spPr>
      </p:pic>
      <p:sp>
        <p:nvSpPr>
          <p:cNvPr id="8" name="Explosion 1 7"/>
          <p:cNvSpPr/>
          <p:nvPr/>
        </p:nvSpPr>
        <p:spPr>
          <a:xfrm>
            <a:off x="7348444" y="2419124"/>
            <a:ext cx="2894220" cy="2429393"/>
          </a:xfrm>
          <a:prstGeom prst="irregularSeal1">
            <a:avLst/>
          </a:prstGeom>
          <a:noFill/>
          <a:ln w="76200">
            <a:solidFill>
              <a:srgbClr val="C00000">
                <a:alpha val="65098"/>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4"/>
          <a:stretch>
            <a:fillRect/>
          </a:stretch>
        </p:blipFill>
        <p:spPr>
          <a:xfrm>
            <a:off x="557877" y="1378056"/>
            <a:ext cx="3870169" cy="3884484"/>
          </a:xfrm>
          <a:prstGeom prst="rect">
            <a:avLst/>
          </a:prstGeom>
        </p:spPr>
      </p:pic>
      <p:sp>
        <p:nvSpPr>
          <p:cNvPr id="9" name="Oval 8"/>
          <p:cNvSpPr/>
          <p:nvPr/>
        </p:nvSpPr>
        <p:spPr>
          <a:xfrm rot="3794808">
            <a:off x="1354264" y="2947066"/>
            <a:ext cx="3555208" cy="13735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4940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repeatCount="5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subTnLst>
                                    <p:set>
                                      <p:cBhvr override="childStyle">
                                        <p:cTn dur="1" fill="hold" display="0" masterRel="sameClick" afterEffect="1">
                                          <p:stCondLst>
                                            <p:cond evt="end" delay="0">
                                              <p:tn val="5"/>
                                            </p:cond>
                                          </p:stCondLst>
                                        </p:cTn>
                                        <p:tgtEl>
                                          <p:spTgt spid="8"/>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1909620" y="2075232"/>
            <a:ext cx="8433719" cy="3170099"/>
          </a:xfrm>
          <a:prstGeom prst="rect">
            <a:avLst/>
          </a:prstGeom>
          <a:noFill/>
        </p:spPr>
        <p:txBody>
          <a:bodyPr wrap="none" lIns="91440" tIns="45720" rIns="91440" bIns="45720">
            <a:spAutoFit/>
          </a:bodyPr>
          <a:lstStyle/>
          <a:p>
            <a:pPr algn="ctr"/>
            <a:r>
              <a:rPr lang="en-US" sz="10000" b="0" cap="none" spc="0" dirty="0">
                <a:ln w="0"/>
                <a:solidFill>
                  <a:schemeClr val="tx1"/>
                </a:solidFill>
                <a:effectLst>
                  <a:outerShdw blurRad="38100" dist="19050" dir="2700000" algn="tl" rotWithShape="0">
                    <a:schemeClr val="dk1">
                      <a:alpha val="40000"/>
                    </a:schemeClr>
                  </a:outerShdw>
                </a:effectLst>
                <a:latin typeface="Aharoni" panose="02010803020104030203" pitchFamily="2" charset="-79"/>
                <a:cs typeface="Aharoni" panose="02010803020104030203" pitchFamily="2" charset="-79"/>
              </a:rPr>
              <a:t>What were </a:t>
            </a:r>
          </a:p>
          <a:p>
            <a:pPr algn="ctr"/>
            <a:r>
              <a:rPr lang="en-US" sz="10000" b="0" cap="none" spc="0" dirty="0">
                <a:ln w="0"/>
                <a:solidFill>
                  <a:schemeClr val="tx1"/>
                </a:solidFill>
                <a:effectLst>
                  <a:outerShdw blurRad="38100" dist="19050" dir="2700000" algn="tl" rotWithShape="0">
                    <a:schemeClr val="dk1">
                      <a:alpha val="40000"/>
                    </a:schemeClr>
                  </a:outerShdw>
                </a:effectLst>
                <a:latin typeface="Aharoni" panose="02010803020104030203" pitchFamily="2" charset="-79"/>
                <a:cs typeface="Aharoni" panose="02010803020104030203" pitchFamily="2" charset="-79"/>
              </a:rPr>
              <a:t>you thinking?</a:t>
            </a:r>
          </a:p>
        </p:txBody>
      </p:sp>
      <p:cxnSp>
        <p:nvCxnSpPr>
          <p:cNvPr id="6" name="Straight Connector 5"/>
          <p:cNvCxnSpPr/>
          <p:nvPr/>
        </p:nvCxnSpPr>
        <p:spPr>
          <a:xfrm flipV="1">
            <a:off x="2448652" y="2510754"/>
            <a:ext cx="3381453" cy="718216"/>
          </a:xfrm>
          <a:prstGeom prst="line">
            <a:avLst/>
          </a:prstGeom>
          <a:ln w="1143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rot="20216404">
            <a:off x="723262" y="737086"/>
            <a:ext cx="4254691" cy="2000548"/>
          </a:xfrm>
          <a:prstGeom prst="rect">
            <a:avLst/>
          </a:prstGeom>
          <a:noFill/>
        </p:spPr>
        <p:txBody>
          <a:bodyPr wrap="none" lIns="91440" tIns="45720" rIns="91440" bIns="45720">
            <a:spAutoFit/>
          </a:bodyPr>
          <a:lstStyle/>
          <a:p>
            <a:pPr algn="ctr"/>
            <a:r>
              <a:rPr lang="en-US" sz="12400" b="1" cap="none" spc="0" dirty="0">
                <a:ln w="0"/>
                <a:solidFill>
                  <a:schemeClr val="tx1"/>
                </a:solidFill>
                <a:effectLst>
                  <a:outerShdw blurRad="38100" dist="19050" dir="2700000" algn="tl" rotWithShape="0">
                    <a:schemeClr val="dk1">
                      <a:alpha val="40000"/>
                    </a:schemeClr>
                  </a:outerShdw>
                </a:effectLst>
                <a:latin typeface="Bradley Hand ITC" panose="03070402050302030203" pitchFamily="66" charset="0"/>
                <a:cs typeface="Aharoni" panose="02010803020104030203" pitchFamily="2" charset="-79"/>
              </a:rPr>
              <a:t>Where</a:t>
            </a:r>
            <a:endParaRPr lang="en-US" sz="12400" b="1" cap="none" spc="0" dirty="0">
              <a:ln w="0"/>
              <a:solidFill>
                <a:schemeClr val="tx1"/>
              </a:solidFill>
              <a:effectLst>
                <a:outerShdw blurRad="38100" dist="19050" dir="2700000" algn="tl" rotWithShape="0">
                  <a:schemeClr val="dk1">
                    <a:alpha val="40000"/>
                  </a:schemeClr>
                </a:outerShdw>
              </a:effectLst>
              <a:latin typeface="Bradley Hand ITC" panose="03070402050302030203" pitchFamily="66" charset="0"/>
            </a:endParaRPr>
          </a:p>
        </p:txBody>
      </p:sp>
    </p:spTree>
    <p:extLst>
      <p:ext uri="{BB962C8B-B14F-4D97-AF65-F5344CB8AC3E}">
        <p14:creationId xmlns:p14="http://schemas.microsoft.com/office/powerpoint/2010/main" val="1743308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81247" y="417971"/>
            <a:ext cx="4889863" cy="4911151"/>
          </a:xfrm>
          <a:prstGeom prst="rect">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6" name="Straight Connector 5"/>
          <p:cNvCxnSpPr/>
          <p:nvPr/>
        </p:nvCxnSpPr>
        <p:spPr>
          <a:xfrm>
            <a:off x="3481247" y="3738114"/>
            <a:ext cx="4889863" cy="2177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3516081" y="1167909"/>
            <a:ext cx="4049486" cy="3484605"/>
          </a:xfrm>
          <a:custGeom>
            <a:avLst/>
            <a:gdLst>
              <a:gd name="connsiteX0" fmla="*/ 0 w 4049486"/>
              <a:gd name="connsiteY0" fmla="*/ 2559319 h 3484605"/>
              <a:gd name="connsiteX1" fmla="*/ 2079172 w 4049486"/>
              <a:gd name="connsiteY1" fmla="*/ 12062 h 3484605"/>
              <a:gd name="connsiteX2" fmla="*/ 4049486 w 4049486"/>
              <a:gd name="connsiteY2" fmla="*/ 3484605 h 3484605"/>
              <a:gd name="connsiteX3" fmla="*/ 4049486 w 4049486"/>
              <a:gd name="connsiteY3" fmla="*/ 3484605 h 3484605"/>
            </a:gdLst>
            <a:ahLst/>
            <a:cxnLst>
              <a:cxn ang="0">
                <a:pos x="connsiteX0" y="connsiteY0"/>
              </a:cxn>
              <a:cxn ang="0">
                <a:pos x="connsiteX1" y="connsiteY1"/>
              </a:cxn>
              <a:cxn ang="0">
                <a:pos x="connsiteX2" y="connsiteY2"/>
              </a:cxn>
              <a:cxn ang="0">
                <a:pos x="connsiteX3" y="connsiteY3"/>
              </a:cxn>
            </a:cxnLst>
            <a:rect l="l" t="t" r="r" b="b"/>
            <a:pathLst>
              <a:path w="4049486" h="3484605">
                <a:moveTo>
                  <a:pt x="0" y="2559319"/>
                </a:moveTo>
                <a:cubicBezTo>
                  <a:pt x="702129" y="1208583"/>
                  <a:pt x="1404258" y="-142152"/>
                  <a:pt x="2079172" y="12062"/>
                </a:cubicBezTo>
                <a:cubicBezTo>
                  <a:pt x="2754086" y="166276"/>
                  <a:pt x="4049486" y="3484605"/>
                  <a:pt x="4049486" y="3484605"/>
                </a:cubicBezTo>
                <a:lnTo>
                  <a:pt x="4049486" y="3484605"/>
                </a:ln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rot="16200000">
            <a:off x="427250" y="2411881"/>
            <a:ext cx="3806298" cy="923330"/>
          </a:xfrm>
          <a:prstGeom prst="rect">
            <a:avLst/>
          </a:prstGeom>
          <a:noFill/>
        </p:spPr>
        <p:txBody>
          <a:bodyPr wrap="none" lIns="91440" tIns="45720" rIns="91440" bIns="45720">
            <a:spAutoFit/>
          </a:bodyPr>
          <a:lstStyle/>
          <a:p>
            <a:pPr algn="ctr"/>
            <a:r>
              <a:rPr lang="en-US" sz="5400" dirty="0">
                <a:ln w="0"/>
                <a:solidFill>
                  <a:prstClr val="black"/>
                </a:solidFill>
                <a:effectLst>
                  <a:outerShdw blurRad="38100" dist="19050" dir="2700000" algn="tl" rotWithShape="0">
                    <a:prstClr val="black">
                      <a:alpha val="40000"/>
                    </a:prstClr>
                  </a:outerShdw>
                </a:effectLst>
              </a:rPr>
              <a:t>Performance</a:t>
            </a:r>
          </a:p>
        </p:txBody>
      </p:sp>
      <p:sp>
        <p:nvSpPr>
          <p:cNvPr id="13" name="Rectangle 12"/>
          <p:cNvSpPr/>
          <p:nvPr/>
        </p:nvSpPr>
        <p:spPr>
          <a:xfrm>
            <a:off x="4999227" y="5380681"/>
            <a:ext cx="1853905" cy="923330"/>
          </a:xfrm>
          <a:prstGeom prst="rect">
            <a:avLst/>
          </a:prstGeom>
          <a:noFill/>
        </p:spPr>
        <p:txBody>
          <a:bodyPr wrap="none" lIns="91440" tIns="45720" rIns="91440" bIns="45720">
            <a:spAutoFit/>
          </a:bodyPr>
          <a:lstStyle/>
          <a:p>
            <a:pPr algn="ctr"/>
            <a:r>
              <a:rPr lang="en-US" sz="5400" dirty="0">
                <a:ln w="0"/>
                <a:solidFill>
                  <a:prstClr val="black"/>
                </a:solidFill>
                <a:effectLst>
                  <a:outerShdw blurRad="38100" dist="19050" dir="2700000" algn="tl" rotWithShape="0">
                    <a:prstClr val="black">
                      <a:alpha val="40000"/>
                    </a:prstClr>
                  </a:outerShdw>
                </a:effectLst>
              </a:rPr>
              <a:t>Stress</a:t>
            </a:r>
          </a:p>
        </p:txBody>
      </p:sp>
      <p:cxnSp>
        <p:nvCxnSpPr>
          <p:cNvPr id="15" name="Straight Connector 14"/>
          <p:cNvCxnSpPr/>
          <p:nvPr/>
        </p:nvCxnSpPr>
        <p:spPr>
          <a:xfrm flipH="1" flipV="1">
            <a:off x="7195457" y="3759885"/>
            <a:ext cx="451752" cy="1090018"/>
          </a:xfrm>
          <a:prstGeom prst="line">
            <a:avLst/>
          </a:prstGeom>
          <a:ln w="762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3004457" y="1167909"/>
            <a:ext cx="43543" cy="3240805"/>
          </a:xfrm>
          <a:prstGeom prst="straightConnector1">
            <a:avLst/>
          </a:prstGeom>
          <a:ln w="57150">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4506687" y="6466114"/>
            <a:ext cx="3093714" cy="4192"/>
          </a:xfrm>
          <a:prstGeom prst="straightConnector1">
            <a:avLst/>
          </a:prstGeom>
          <a:ln w="57150">
            <a:tailEnd type="triangle" w="lg" len="lg"/>
          </a:ln>
        </p:spPr>
        <p:style>
          <a:lnRef idx="1">
            <a:schemeClr val="accent1"/>
          </a:lnRef>
          <a:fillRef idx="0">
            <a:schemeClr val="accent1"/>
          </a:fillRef>
          <a:effectRef idx="0">
            <a:schemeClr val="accent1"/>
          </a:effectRef>
          <a:fontRef idx="minor">
            <a:schemeClr val="tx1"/>
          </a:fontRef>
        </p:style>
      </p:cxnSp>
      <p:sp>
        <p:nvSpPr>
          <p:cNvPr id="22" name="Freeform 21"/>
          <p:cNvSpPr/>
          <p:nvPr/>
        </p:nvSpPr>
        <p:spPr>
          <a:xfrm>
            <a:off x="3491345" y="2331448"/>
            <a:ext cx="2492554" cy="2282116"/>
          </a:xfrm>
          <a:custGeom>
            <a:avLst/>
            <a:gdLst>
              <a:gd name="connsiteX0" fmla="*/ 0 w 2348346"/>
              <a:gd name="connsiteY0" fmla="*/ 1430061 h 2282116"/>
              <a:gd name="connsiteX1" fmla="*/ 1101437 w 2348346"/>
              <a:gd name="connsiteY1" fmla="*/ 16897 h 2282116"/>
              <a:gd name="connsiteX2" fmla="*/ 2348346 w 2348346"/>
              <a:gd name="connsiteY2" fmla="*/ 2282116 h 2282116"/>
              <a:gd name="connsiteX3" fmla="*/ 2348346 w 2348346"/>
              <a:gd name="connsiteY3" fmla="*/ 2282116 h 2282116"/>
            </a:gdLst>
            <a:ahLst/>
            <a:cxnLst>
              <a:cxn ang="0">
                <a:pos x="connsiteX0" y="connsiteY0"/>
              </a:cxn>
              <a:cxn ang="0">
                <a:pos x="connsiteX1" y="connsiteY1"/>
              </a:cxn>
              <a:cxn ang="0">
                <a:pos x="connsiteX2" y="connsiteY2"/>
              </a:cxn>
              <a:cxn ang="0">
                <a:pos x="connsiteX3" y="connsiteY3"/>
              </a:cxn>
            </a:cxnLst>
            <a:rect l="l" t="t" r="r" b="b"/>
            <a:pathLst>
              <a:path w="2348346" h="2282116">
                <a:moveTo>
                  <a:pt x="0" y="1430061"/>
                </a:moveTo>
                <a:cubicBezTo>
                  <a:pt x="355023" y="652474"/>
                  <a:pt x="710046" y="-125112"/>
                  <a:pt x="1101437" y="16897"/>
                </a:cubicBezTo>
                <a:cubicBezTo>
                  <a:pt x="1492828" y="158906"/>
                  <a:pt x="2348346" y="2282116"/>
                  <a:pt x="2348346" y="2282116"/>
                </a:cubicBezTo>
                <a:lnTo>
                  <a:pt x="2348346" y="2282116"/>
                </a:lnTo>
              </a:path>
            </a:pathLst>
          </a:custGeom>
          <a:noFill/>
          <a:ln w="762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16" name="Straight Connector 15"/>
          <p:cNvCxnSpPr/>
          <p:nvPr/>
        </p:nvCxnSpPr>
        <p:spPr>
          <a:xfrm flipH="1" flipV="1">
            <a:off x="5585349" y="3756023"/>
            <a:ext cx="586851" cy="1273177"/>
          </a:xfrm>
          <a:prstGeom prst="line">
            <a:avLst/>
          </a:prstGeom>
          <a:ln w="76200">
            <a:solidFill>
              <a:srgbClr val="C00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3724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940" y="-1107102"/>
            <a:ext cx="12839700" cy="9629775"/>
          </a:xfrm>
          <a:prstGeom prst="rect">
            <a:avLst/>
          </a:prstGeom>
        </p:spPr>
      </p:pic>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77041"/>
          <a:stretch/>
        </p:blipFill>
        <p:spPr>
          <a:xfrm>
            <a:off x="9952900" y="-1414674"/>
            <a:ext cx="2947829" cy="9629775"/>
          </a:xfrm>
          <a:prstGeom prst="rect">
            <a:avLst/>
          </a:prstGeom>
        </p:spPr>
      </p:pic>
      <p:sp>
        <p:nvSpPr>
          <p:cNvPr id="5" name="Content Placeholder 4"/>
          <p:cNvSpPr>
            <a:spLocks noGrp="1"/>
          </p:cNvSpPr>
          <p:nvPr>
            <p:ph idx="1"/>
          </p:nvPr>
        </p:nvSpPr>
        <p:spPr/>
        <p:txBody>
          <a:bodyPr/>
          <a:lstStyle/>
          <a:p>
            <a:endParaRPr lang="en-US" dirty="0"/>
          </a:p>
        </p:txBody>
      </p:sp>
    </p:spTree>
    <p:extLst>
      <p:ext uri="{BB962C8B-B14F-4D97-AF65-F5344CB8AC3E}">
        <p14:creationId xmlns:p14="http://schemas.microsoft.com/office/powerpoint/2010/main" val="917912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506175"/>
            <a:ext cx="5987143" cy="5987143"/>
          </a:xfrm>
          <a:prstGeom prst="rect">
            <a:avLst/>
          </a:prstGeom>
        </p:spPr>
      </p:pic>
    </p:spTree>
    <p:extLst>
      <p:ext uri="{BB962C8B-B14F-4D97-AF65-F5344CB8AC3E}">
        <p14:creationId xmlns:p14="http://schemas.microsoft.com/office/powerpoint/2010/main" val="3550634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79" y="822960"/>
            <a:ext cx="10058400" cy="3566160"/>
          </a:xfrm>
        </p:spPr>
        <p:txBody>
          <a:bodyPr/>
          <a:lstStyle/>
          <a:p>
            <a:pPr algn="ctr"/>
            <a:endParaRPr lang="en-US" dirty="0"/>
          </a:p>
        </p:txBody>
      </p:sp>
      <p:sp>
        <p:nvSpPr>
          <p:cNvPr id="3" name="Text Placeholder 2"/>
          <p:cNvSpPr>
            <a:spLocks noGrp="1"/>
          </p:cNvSpPr>
          <p:nvPr>
            <p:ph type="body" idx="1"/>
          </p:nvPr>
        </p:nvSpPr>
        <p:spPr/>
        <p:txBody>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428" y="4837085"/>
            <a:ext cx="11935817" cy="97668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428" y="1920369"/>
            <a:ext cx="3876672" cy="2577574"/>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2634" y="74579"/>
            <a:ext cx="3510726" cy="2334259"/>
          </a:xfrm>
          <a:prstGeom prst="rect">
            <a:avLst/>
          </a:prstGeom>
          <a:ln>
            <a:noFill/>
          </a:ln>
          <a:effectLst>
            <a:outerShdw blurRad="292100" dist="139700" dir="2700000" algn="tl" rotWithShape="0">
              <a:srgbClr val="333333">
                <a:alpha val="65000"/>
              </a:srgbClr>
            </a:outerShd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70366" y="74579"/>
            <a:ext cx="3334641" cy="2500981"/>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76823" y="1913326"/>
            <a:ext cx="3476071" cy="26070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44766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506175"/>
            <a:ext cx="5987143" cy="5987143"/>
          </a:xfrm>
          <a:prstGeom prst="rect">
            <a:avLst/>
          </a:prstGeom>
        </p:spPr>
      </p:pic>
      <p:sp>
        <p:nvSpPr>
          <p:cNvPr id="5" name="Explosion 1 4"/>
          <p:cNvSpPr/>
          <p:nvPr/>
        </p:nvSpPr>
        <p:spPr>
          <a:xfrm rot="19938869">
            <a:off x="135750" y="971988"/>
            <a:ext cx="5305052" cy="4549342"/>
          </a:xfrm>
          <a:prstGeom prst="irregularSeal1">
            <a:avLst/>
          </a:prstGeom>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dirty="0">
                <a:latin typeface="Arial Rounded MT Bold" panose="020F0704030504030204" pitchFamily="34" charset="0"/>
              </a:rPr>
              <a:t>NEW!</a:t>
            </a:r>
            <a:endParaRPr lang="en-US" dirty="0"/>
          </a:p>
        </p:txBody>
      </p:sp>
      <p:sp>
        <p:nvSpPr>
          <p:cNvPr id="6" name="Left Arrow 5"/>
          <p:cNvSpPr/>
          <p:nvPr/>
        </p:nvSpPr>
        <p:spPr>
          <a:xfrm>
            <a:off x="5399314" y="2808517"/>
            <a:ext cx="1785257" cy="538832"/>
          </a:xfrm>
          <a:prstGeom prst="left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020882" y="702100"/>
            <a:ext cx="1204177" cy="3847207"/>
          </a:xfrm>
          <a:prstGeom prst="rect">
            <a:avLst/>
          </a:prstGeom>
          <a:noFill/>
        </p:spPr>
        <p:txBody>
          <a:bodyPr wrap="none" lIns="91440" tIns="45720" rIns="91440" bIns="45720">
            <a:spAutoFit/>
          </a:bodyPr>
          <a:lstStyle/>
          <a:p>
            <a:pPr algn="ctr"/>
            <a:r>
              <a:rPr lang="en-US" sz="24400" b="0" cap="none" spc="0" dirty="0">
                <a:ln w="0"/>
                <a:solidFill>
                  <a:srgbClr val="00B050"/>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2310938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506175"/>
            <a:ext cx="5987143" cy="5987143"/>
          </a:xfrm>
          <a:prstGeom prst="rect">
            <a:avLst/>
          </a:prstGeom>
        </p:spPr>
      </p:pic>
      <p:sp>
        <p:nvSpPr>
          <p:cNvPr id="6" name="Left Arrow 5"/>
          <p:cNvSpPr/>
          <p:nvPr/>
        </p:nvSpPr>
        <p:spPr>
          <a:xfrm>
            <a:off x="5399314" y="2808517"/>
            <a:ext cx="1785257" cy="538832"/>
          </a:xfrm>
          <a:prstGeom prst="left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020882" y="702100"/>
            <a:ext cx="1204177" cy="3847207"/>
          </a:xfrm>
          <a:prstGeom prst="rect">
            <a:avLst/>
          </a:prstGeom>
          <a:noFill/>
        </p:spPr>
        <p:txBody>
          <a:bodyPr wrap="none" lIns="91440" tIns="45720" rIns="91440" bIns="45720">
            <a:spAutoFit/>
          </a:bodyPr>
          <a:lstStyle/>
          <a:p>
            <a:pPr algn="ctr"/>
            <a:r>
              <a:rPr lang="en-US" sz="24400" b="0" cap="none" spc="0" dirty="0">
                <a:ln w="0"/>
                <a:solidFill>
                  <a:srgbClr val="00B050"/>
                </a:solidFill>
                <a:effectLst>
                  <a:outerShdw blurRad="38100" dist="19050" dir="2700000" algn="tl" rotWithShape="0">
                    <a:schemeClr val="dk1">
                      <a:alpha val="40000"/>
                    </a:schemeClr>
                  </a:outerShdw>
                </a:effectLst>
              </a:rPr>
              <a:t>!</a:t>
            </a:r>
          </a:p>
        </p:txBody>
      </p:sp>
      <p:sp>
        <p:nvSpPr>
          <p:cNvPr id="2" name="Heart 1"/>
          <p:cNvSpPr/>
          <p:nvPr/>
        </p:nvSpPr>
        <p:spPr>
          <a:xfrm rot="19830825">
            <a:off x="1018760" y="1510274"/>
            <a:ext cx="3970371" cy="3978941"/>
          </a:xfrm>
          <a:prstGeom prst="heart">
            <a:avLst/>
          </a:prstGeom>
          <a:gradFill>
            <a:gsLst>
              <a:gs pos="0">
                <a:srgbClr val="C00000"/>
              </a:gs>
              <a:gs pos="50000">
                <a:srgbClr val="FF0000"/>
              </a:gs>
              <a:gs pos="100000">
                <a:srgbClr val="BE6E42"/>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665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304799" y="485198"/>
            <a:ext cx="11328671" cy="5927793"/>
          </a:xfrm>
          <a:prstGeom prst="rect">
            <a:avLst/>
          </a:prstGeom>
          <a:ln>
            <a:solidFill>
              <a:schemeClr val="accent2">
                <a:lumMod val="50000"/>
              </a:schemeClr>
            </a:solidFill>
          </a:ln>
        </p:spPr>
      </p:pic>
    </p:spTree>
    <p:extLst>
      <p:ext uri="{BB962C8B-B14F-4D97-AF65-F5344CB8AC3E}">
        <p14:creationId xmlns:p14="http://schemas.microsoft.com/office/powerpoint/2010/main" val="2903345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9462" y="1284130"/>
            <a:ext cx="10058400" cy="3260161"/>
          </a:xfrm>
        </p:spPr>
        <p:txBody>
          <a:bodyPr>
            <a:noAutofit/>
          </a:bodyPr>
          <a:lstStyle/>
          <a:p>
            <a:r>
              <a:rPr lang="en-US" sz="6600" dirty="0"/>
              <a:t>It is literally neurologically impossible to learn deeply about something you don’t care about. </a:t>
            </a:r>
          </a:p>
        </p:txBody>
      </p:sp>
      <p:sp>
        <p:nvSpPr>
          <p:cNvPr id="4" name="TextBox 3"/>
          <p:cNvSpPr txBox="1"/>
          <p:nvPr/>
        </p:nvSpPr>
        <p:spPr>
          <a:xfrm>
            <a:off x="4710546" y="4890654"/>
            <a:ext cx="5540619" cy="584775"/>
          </a:xfrm>
          <a:prstGeom prst="rect">
            <a:avLst/>
          </a:prstGeom>
          <a:noFill/>
        </p:spPr>
        <p:txBody>
          <a:bodyPr wrap="none" rtlCol="0">
            <a:spAutoFit/>
          </a:bodyPr>
          <a:lstStyle/>
          <a:p>
            <a:r>
              <a:rPr lang="en-US" sz="3200" i="1" dirty="0"/>
              <a:t>Dr. Mary Helen </a:t>
            </a:r>
            <a:r>
              <a:rPr lang="en-US" sz="3200" i="1" dirty="0" err="1"/>
              <a:t>Immordino</a:t>
            </a:r>
            <a:r>
              <a:rPr lang="en-US" sz="3200" i="1" dirty="0"/>
              <a:t>-Yang</a:t>
            </a:r>
          </a:p>
        </p:txBody>
      </p:sp>
    </p:spTree>
    <p:extLst>
      <p:ext uri="{BB962C8B-B14F-4D97-AF65-F5344CB8AC3E}">
        <p14:creationId xmlns:p14="http://schemas.microsoft.com/office/powerpoint/2010/main" val="990168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506175"/>
            <a:ext cx="5987143" cy="5987143"/>
          </a:xfrm>
          <a:prstGeom prst="rect">
            <a:avLst/>
          </a:prstGeom>
        </p:spPr>
      </p:pic>
      <p:sp>
        <p:nvSpPr>
          <p:cNvPr id="6" name="Left Arrow 5"/>
          <p:cNvSpPr/>
          <p:nvPr/>
        </p:nvSpPr>
        <p:spPr>
          <a:xfrm>
            <a:off x="5399314" y="2808517"/>
            <a:ext cx="1785257" cy="538832"/>
          </a:xfrm>
          <a:prstGeom prst="leftArrow">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9020882" y="702100"/>
            <a:ext cx="1204177" cy="3847207"/>
          </a:xfrm>
          <a:prstGeom prst="rect">
            <a:avLst/>
          </a:prstGeom>
          <a:noFill/>
        </p:spPr>
        <p:txBody>
          <a:bodyPr wrap="none" lIns="91440" tIns="45720" rIns="91440" bIns="45720">
            <a:spAutoFit/>
          </a:bodyPr>
          <a:lstStyle/>
          <a:p>
            <a:pPr algn="ctr"/>
            <a:r>
              <a:rPr lang="en-US" sz="24400" b="0" cap="none" spc="0" dirty="0">
                <a:ln w="0"/>
                <a:solidFill>
                  <a:srgbClr val="FF0000"/>
                </a:solidFill>
                <a:effectLst>
                  <a:outerShdw blurRad="38100" dist="19050" dir="2700000" algn="tl" rotWithShape="0">
                    <a:schemeClr val="dk1">
                      <a:alpha val="40000"/>
                    </a:schemeClr>
                  </a:outerShdw>
                </a:effectLst>
              </a:rPr>
              <a:t>!</a:t>
            </a:r>
          </a:p>
        </p:txBody>
      </p:sp>
      <p:pic>
        <p:nvPicPr>
          <p:cNvPr id="2" name="Picture 1"/>
          <p:cNvPicPr>
            <a:picLocks noChangeAspect="1"/>
          </p:cNvPicPr>
          <p:nvPr/>
        </p:nvPicPr>
        <p:blipFill>
          <a:blip r:embed="rId4"/>
          <a:stretch>
            <a:fillRect/>
          </a:stretch>
        </p:blipFill>
        <p:spPr>
          <a:xfrm rot="19334668">
            <a:off x="853980" y="1384720"/>
            <a:ext cx="5571754" cy="4230050"/>
          </a:xfrm>
          <a:prstGeom prst="rect">
            <a:avLst/>
          </a:prstGeom>
        </p:spPr>
      </p:pic>
    </p:spTree>
    <p:extLst>
      <p:ext uri="{BB962C8B-B14F-4D97-AF65-F5344CB8AC3E}">
        <p14:creationId xmlns:p14="http://schemas.microsoft.com/office/powerpoint/2010/main" val="329988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884" y="-123371"/>
            <a:ext cx="10728960" cy="698137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2184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0"/>
                                  </p:stCondLst>
                                  <p:childTnLst>
                                    <p:animScale>
                                      <p:cBhvr>
                                        <p:cTn id="6" dur="17750" fill="hold"/>
                                        <p:tgtEl>
                                          <p:spTgt spid="409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6249"/>
          <a:stretch/>
        </p:blipFill>
        <p:spPr>
          <a:xfrm>
            <a:off x="6437799" y="3181437"/>
            <a:ext cx="3603015" cy="288238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p:cNvPicPr>
            <a:picLocks noChangeAspect="1"/>
          </p:cNvPicPr>
          <p:nvPr/>
        </p:nvPicPr>
        <p:blipFill rotWithShape="1">
          <a:blip r:embed="rId4"/>
          <a:srcRect r="8216"/>
          <a:stretch/>
        </p:blipFill>
        <p:spPr>
          <a:xfrm>
            <a:off x="3950793" y="235183"/>
            <a:ext cx="3829050" cy="291735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r="6442"/>
          <a:stretch/>
        </p:blipFill>
        <p:spPr>
          <a:xfrm>
            <a:off x="1593753" y="3182964"/>
            <a:ext cx="3593709" cy="28808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Up-Down Arrow 6"/>
          <p:cNvSpPr/>
          <p:nvPr/>
        </p:nvSpPr>
        <p:spPr>
          <a:xfrm rot="2419686">
            <a:off x="4409171" y="2652738"/>
            <a:ext cx="662617" cy="99960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Up-Down Arrow 7"/>
          <p:cNvSpPr/>
          <p:nvPr/>
        </p:nvSpPr>
        <p:spPr>
          <a:xfrm rot="19307159">
            <a:off x="6664046" y="2667187"/>
            <a:ext cx="662617" cy="99960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Up-Down Arrow 8"/>
          <p:cNvSpPr/>
          <p:nvPr/>
        </p:nvSpPr>
        <p:spPr>
          <a:xfrm rot="16200000">
            <a:off x="5481323" y="3984308"/>
            <a:ext cx="662617" cy="125033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1121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8653" y="390144"/>
            <a:ext cx="10058400" cy="1164336"/>
          </a:xfrm>
        </p:spPr>
        <p:txBody>
          <a:bodyPr>
            <a:normAutofit/>
          </a:bodyPr>
          <a:lstStyle/>
          <a:p>
            <a:r>
              <a:rPr lang="en-US" sz="6600" b="1" dirty="0"/>
              <a:t>Student attention</a:t>
            </a:r>
          </a:p>
        </p:txBody>
      </p:sp>
      <p:sp>
        <p:nvSpPr>
          <p:cNvPr id="3" name="Content Placeholder 2"/>
          <p:cNvSpPr>
            <a:spLocks noGrp="1"/>
          </p:cNvSpPr>
          <p:nvPr>
            <p:ph idx="1"/>
          </p:nvPr>
        </p:nvSpPr>
        <p:spPr>
          <a:xfrm>
            <a:off x="1078653" y="1694584"/>
            <a:ext cx="10058400" cy="4023360"/>
          </a:xfrm>
        </p:spPr>
        <p:txBody>
          <a:bodyPr/>
          <a:lstStyle/>
          <a:p>
            <a:pPr marL="777240" indent="-685800">
              <a:buFont typeface="Arial" panose="020B0604020202020204" pitchFamily="34" charset="0"/>
              <a:buChar char="•"/>
              <a:defRPr/>
            </a:pPr>
            <a:r>
              <a:rPr lang="en-US" sz="4800" dirty="0"/>
              <a:t>What things in the classroom are getting students’ attention? For what reasons?</a:t>
            </a:r>
          </a:p>
          <a:p>
            <a:pPr marL="777240" indent="-685800">
              <a:buFont typeface="Arial" panose="020B0604020202020204" pitchFamily="34" charset="0"/>
              <a:buChar char="•"/>
              <a:defRPr/>
            </a:pPr>
            <a:r>
              <a:rPr lang="en-US" sz="4800" dirty="0"/>
              <a:t>What things in their lives are causing them stress? In the classroom?</a:t>
            </a:r>
          </a:p>
          <a:p>
            <a:endParaRPr lang="en-US" dirty="0"/>
          </a:p>
        </p:txBody>
      </p:sp>
      <p:pic>
        <p:nvPicPr>
          <p:cNvPr id="4" name="Three Minutes 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448441" y="5335324"/>
            <a:ext cx="6488296" cy="1281805"/>
          </a:xfrm>
          <a:prstGeom prst="rect">
            <a:avLst/>
          </a:prstGeom>
          <a:ln>
            <a:solidFill>
              <a:schemeClr val="accent2">
                <a:lumMod val="50000"/>
              </a:schemeClr>
            </a:solidFill>
          </a:ln>
        </p:spPr>
      </p:pic>
    </p:spTree>
    <p:extLst>
      <p:ext uri="{BB962C8B-B14F-4D97-AF65-F5344CB8AC3E}">
        <p14:creationId xmlns:p14="http://schemas.microsoft.com/office/powerpoint/2010/main" val="1349135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pSp>
        <p:nvGrpSpPr>
          <p:cNvPr id="8" name="Group 7"/>
          <p:cNvGrpSpPr/>
          <p:nvPr/>
        </p:nvGrpSpPr>
        <p:grpSpPr>
          <a:xfrm>
            <a:off x="1305252" y="610818"/>
            <a:ext cx="9934165" cy="5195454"/>
            <a:chOff x="685800" y="602673"/>
            <a:chExt cx="10848109" cy="5673436"/>
          </a:xfrm>
        </p:grpSpPr>
        <p:sp>
          <p:nvSpPr>
            <p:cNvPr id="5" name="Rectangle 4"/>
            <p:cNvSpPr/>
            <p:nvPr/>
          </p:nvSpPr>
          <p:spPr>
            <a:xfrm>
              <a:off x="685800" y="602673"/>
              <a:ext cx="10827327" cy="56734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Freeform 6"/>
            <p:cNvSpPr/>
            <p:nvPr/>
          </p:nvSpPr>
          <p:spPr>
            <a:xfrm>
              <a:off x="727364" y="2047315"/>
              <a:ext cx="10806545" cy="4161060"/>
            </a:xfrm>
            <a:custGeom>
              <a:avLst/>
              <a:gdLst>
                <a:gd name="connsiteX0" fmla="*/ 0 w 10806545"/>
                <a:gd name="connsiteY0" fmla="*/ 4145667 h 4161060"/>
                <a:gd name="connsiteX1" fmla="*/ 1787236 w 10806545"/>
                <a:gd name="connsiteY1" fmla="*/ 4145667 h 4161060"/>
                <a:gd name="connsiteX2" fmla="*/ 2140527 w 10806545"/>
                <a:gd name="connsiteY2" fmla="*/ 4145667 h 4161060"/>
                <a:gd name="connsiteX3" fmla="*/ 2473036 w 10806545"/>
                <a:gd name="connsiteY3" fmla="*/ 3937849 h 4161060"/>
                <a:gd name="connsiteX4" fmla="*/ 3054927 w 10806545"/>
                <a:gd name="connsiteY4" fmla="*/ 2836412 h 4161060"/>
                <a:gd name="connsiteX5" fmla="*/ 3470563 w 10806545"/>
                <a:gd name="connsiteY5" fmla="*/ 1631067 h 4161060"/>
                <a:gd name="connsiteX6" fmla="*/ 3636818 w 10806545"/>
                <a:gd name="connsiteY6" fmla="*/ 924485 h 4161060"/>
                <a:gd name="connsiteX7" fmla="*/ 3906981 w 10806545"/>
                <a:gd name="connsiteY7" fmla="*/ 134776 h 4161060"/>
                <a:gd name="connsiteX8" fmla="*/ 4405745 w 10806545"/>
                <a:gd name="connsiteY8" fmla="*/ 51649 h 4161060"/>
                <a:gd name="connsiteX9" fmla="*/ 4779818 w 10806545"/>
                <a:gd name="connsiteY9" fmla="*/ 675103 h 4161060"/>
                <a:gd name="connsiteX10" fmla="*/ 5091545 w 10806545"/>
                <a:gd name="connsiteY10" fmla="*/ 1672630 h 4161060"/>
                <a:gd name="connsiteX11" fmla="*/ 5424054 w 10806545"/>
                <a:gd name="connsiteY11" fmla="*/ 2961103 h 4161060"/>
                <a:gd name="connsiteX12" fmla="*/ 5735781 w 10806545"/>
                <a:gd name="connsiteY12" fmla="*/ 3688467 h 4161060"/>
                <a:gd name="connsiteX13" fmla="*/ 6005945 w 10806545"/>
                <a:gd name="connsiteY13" fmla="*/ 4124885 h 4161060"/>
                <a:gd name="connsiteX14" fmla="*/ 6276109 w 10806545"/>
                <a:gd name="connsiteY14" fmla="*/ 4124885 h 4161060"/>
                <a:gd name="connsiteX15" fmla="*/ 6733309 w 10806545"/>
                <a:gd name="connsiteY15" fmla="*/ 4124885 h 4161060"/>
                <a:gd name="connsiteX16" fmla="*/ 10806545 w 10806545"/>
                <a:gd name="connsiteY16" fmla="*/ 4124885 h 4161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806545" h="4161060">
                  <a:moveTo>
                    <a:pt x="0" y="4145667"/>
                  </a:moveTo>
                  <a:lnTo>
                    <a:pt x="1787236" y="4145667"/>
                  </a:lnTo>
                  <a:cubicBezTo>
                    <a:pt x="2143990" y="4145667"/>
                    <a:pt x="2026227" y="4180303"/>
                    <a:pt x="2140527" y="4145667"/>
                  </a:cubicBezTo>
                  <a:cubicBezTo>
                    <a:pt x="2254827" y="4111031"/>
                    <a:pt x="2320636" y="4156058"/>
                    <a:pt x="2473036" y="3937849"/>
                  </a:cubicBezTo>
                  <a:cubicBezTo>
                    <a:pt x="2625436" y="3719640"/>
                    <a:pt x="2888673" y="3220876"/>
                    <a:pt x="3054927" y="2836412"/>
                  </a:cubicBezTo>
                  <a:cubicBezTo>
                    <a:pt x="3221182" y="2451948"/>
                    <a:pt x="3373581" y="1949721"/>
                    <a:pt x="3470563" y="1631067"/>
                  </a:cubicBezTo>
                  <a:cubicBezTo>
                    <a:pt x="3567545" y="1312413"/>
                    <a:pt x="3564082" y="1173867"/>
                    <a:pt x="3636818" y="924485"/>
                  </a:cubicBezTo>
                  <a:cubicBezTo>
                    <a:pt x="3709554" y="675103"/>
                    <a:pt x="3778827" y="280249"/>
                    <a:pt x="3906981" y="134776"/>
                  </a:cubicBezTo>
                  <a:cubicBezTo>
                    <a:pt x="4035135" y="-10697"/>
                    <a:pt x="4260272" y="-38406"/>
                    <a:pt x="4405745" y="51649"/>
                  </a:cubicBezTo>
                  <a:cubicBezTo>
                    <a:pt x="4551218" y="141703"/>
                    <a:pt x="4665518" y="404940"/>
                    <a:pt x="4779818" y="675103"/>
                  </a:cubicBezTo>
                  <a:cubicBezTo>
                    <a:pt x="4894118" y="945266"/>
                    <a:pt x="4984172" y="1291630"/>
                    <a:pt x="5091545" y="1672630"/>
                  </a:cubicBezTo>
                  <a:cubicBezTo>
                    <a:pt x="5198918" y="2053630"/>
                    <a:pt x="5316681" y="2625130"/>
                    <a:pt x="5424054" y="2961103"/>
                  </a:cubicBezTo>
                  <a:cubicBezTo>
                    <a:pt x="5531427" y="3297076"/>
                    <a:pt x="5638799" y="3494503"/>
                    <a:pt x="5735781" y="3688467"/>
                  </a:cubicBezTo>
                  <a:cubicBezTo>
                    <a:pt x="5832763" y="3882431"/>
                    <a:pt x="5915890" y="4052149"/>
                    <a:pt x="6005945" y="4124885"/>
                  </a:cubicBezTo>
                  <a:cubicBezTo>
                    <a:pt x="6096000" y="4197621"/>
                    <a:pt x="6276109" y="4124885"/>
                    <a:pt x="6276109" y="4124885"/>
                  </a:cubicBezTo>
                  <a:lnTo>
                    <a:pt x="6733309" y="4124885"/>
                  </a:lnTo>
                  <a:lnTo>
                    <a:pt x="10806545" y="4124885"/>
                  </a:lnTo>
                </a:path>
              </a:pathLst>
            </a:custGeom>
            <a:noFill/>
            <a:ln w="76200">
              <a:gradFill>
                <a:gsLst>
                  <a:gs pos="0">
                    <a:srgbClr val="FF0000"/>
                  </a:gs>
                  <a:gs pos="74000">
                    <a:schemeClr val="accent1">
                      <a:lumMod val="45000"/>
                      <a:lumOff val="55000"/>
                    </a:schemeClr>
                  </a:gs>
                  <a:gs pos="83000">
                    <a:schemeClr val="accent1">
                      <a:lumMod val="45000"/>
                      <a:lumOff val="55000"/>
                    </a:schemeClr>
                  </a:gs>
                  <a:gs pos="100000">
                    <a:srgbClr val="92D05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p:cNvSpPr/>
          <p:nvPr/>
        </p:nvSpPr>
        <p:spPr>
          <a:xfrm rot="16200000">
            <a:off x="-1108192" y="2699170"/>
            <a:ext cx="332014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Stress level</a:t>
            </a:r>
          </a:p>
        </p:txBody>
      </p:sp>
      <p:sp>
        <p:nvSpPr>
          <p:cNvPr id="10" name="Rectangle 9"/>
          <p:cNvSpPr/>
          <p:nvPr/>
        </p:nvSpPr>
        <p:spPr>
          <a:xfrm>
            <a:off x="5068529" y="6001549"/>
            <a:ext cx="1579278"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Time</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1" name="Rectangle 10"/>
          <p:cNvSpPr/>
          <p:nvPr/>
        </p:nvSpPr>
        <p:spPr>
          <a:xfrm>
            <a:off x="7150518" y="2915667"/>
            <a:ext cx="3638625"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Acute Stress</a:t>
            </a:r>
          </a:p>
        </p:txBody>
      </p:sp>
    </p:spTree>
    <p:extLst>
      <p:ext uri="{BB962C8B-B14F-4D97-AF65-F5344CB8AC3E}">
        <p14:creationId xmlns:p14="http://schemas.microsoft.com/office/powerpoint/2010/main" val="67075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5" name="Rectangle 4"/>
          <p:cNvSpPr/>
          <p:nvPr/>
        </p:nvSpPr>
        <p:spPr>
          <a:xfrm>
            <a:off x="1305252" y="610818"/>
            <a:ext cx="9915134" cy="519545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ectangle 8"/>
          <p:cNvSpPr/>
          <p:nvPr/>
        </p:nvSpPr>
        <p:spPr>
          <a:xfrm rot="16200000">
            <a:off x="-1108192" y="2699170"/>
            <a:ext cx="3320140"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Stress level</a:t>
            </a:r>
          </a:p>
        </p:txBody>
      </p:sp>
      <p:sp>
        <p:nvSpPr>
          <p:cNvPr id="10" name="Rectangle 9"/>
          <p:cNvSpPr/>
          <p:nvPr/>
        </p:nvSpPr>
        <p:spPr>
          <a:xfrm>
            <a:off x="5068529" y="6001549"/>
            <a:ext cx="1579278" cy="923330"/>
          </a:xfrm>
          <a:prstGeom prst="rect">
            <a:avLst/>
          </a:prstGeom>
          <a:noFill/>
        </p:spPr>
        <p:txBody>
          <a:bodyPr wrap="none" lIns="91440" tIns="45720" rIns="91440" bIns="45720">
            <a:spAutoFit/>
          </a:bodyPr>
          <a:lstStyle/>
          <a:p>
            <a:pPr algn="ctr"/>
            <a:r>
              <a:rPr lang="en-US" sz="5400" dirty="0">
                <a:ln w="0"/>
                <a:effectLst>
                  <a:outerShdw blurRad="38100" dist="19050" dir="2700000" algn="tl" rotWithShape="0">
                    <a:schemeClr val="dk1">
                      <a:alpha val="40000"/>
                    </a:schemeClr>
                  </a:outerShdw>
                </a:effectLst>
              </a:rPr>
              <a:t>Time</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4" name="Freeform 3"/>
          <p:cNvSpPr/>
          <p:nvPr/>
        </p:nvSpPr>
        <p:spPr>
          <a:xfrm>
            <a:off x="1330036" y="1163360"/>
            <a:ext cx="9933709" cy="4592419"/>
          </a:xfrm>
          <a:custGeom>
            <a:avLst/>
            <a:gdLst>
              <a:gd name="connsiteX0" fmla="*/ 0 w 9933709"/>
              <a:gd name="connsiteY0" fmla="*/ 4572422 h 4592419"/>
              <a:gd name="connsiteX1" fmla="*/ 519546 w 9933709"/>
              <a:gd name="connsiteY1" fmla="*/ 4572422 h 4592419"/>
              <a:gd name="connsiteX2" fmla="*/ 1080655 w 9933709"/>
              <a:gd name="connsiteY2" fmla="*/ 4364604 h 4592419"/>
              <a:gd name="connsiteX3" fmla="*/ 1600200 w 9933709"/>
              <a:gd name="connsiteY3" fmla="*/ 3824276 h 4592419"/>
              <a:gd name="connsiteX4" fmla="*/ 1891146 w 9933709"/>
              <a:gd name="connsiteY4" fmla="*/ 3013785 h 4592419"/>
              <a:gd name="connsiteX5" fmla="*/ 2119746 w 9933709"/>
              <a:gd name="connsiteY5" fmla="*/ 2182513 h 4592419"/>
              <a:gd name="connsiteX6" fmla="*/ 2389909 w 9933709"/>
              <a:gd name="connsiteY6" fmla="*/ 1143422 h 4592419"/>
              <a:gd name="connsiteX7" fmla="*/ 2535382 w 9933709"/>
              <a:gd name="connsiteY7" fmla="*/ 457622 h 4592419"/>
              <a:gd name="connsiteX8" fmla="*/ 2743200 w 9933709"/>
              <a:gd name="connsiteY8" fmla="*/ 249804 h 4592419"/>
              <a:gd name="connsiteX9" fmla="*/ 3179619 w 9933709"/>
              <a:gd name="connsiteY9" fmla="*/ 166676 h 4592419"/>
              <a:gd name="connsiteX10" fmla="*/ 3449782 w 9933709"/>
              <a:gd name="connsiteY10" fmla="*/ 457622 h 4592419"/>
              <a:gd name="connsiteX11" fmla="*/ 3823855 w 9933709"/>
              <a:gd name="connsiteY11" fmla="*/ 270585 h 4592419"/>
              <a:gd name="connsiteX12" fmla="*/ 4073237 w 9933709"/>
              <a:gd name="connsiteY12" fmla="*/ 145895 h 4592419"/>
              <a:gd name="connsiteX13" fmla="*/ 4655128 w 9933709"/>
              <a:gd name="connsiteY13" fmla="*/ 582313 h 4592419"/>
              <a:gd name="connsiteX14" fmla="*/ 4821382 w 9933709"/>
              <a:gd name="connsiteY14" fmla="*/ 977167 h 4592419"/>
              <a:gd name="connsiteX15" fmla="*/ 5444837 w 9933709"/>
              <a:gd name="connsiteY15" fmla="*/ 1018731 h 4592419"/>
              <a:gd name="connsiteX16" fmla="*/ 5798128 w 9933709"/>
              <a:gd name="connsiteY16" fmla="*/ 353713 h 4592419"/>
              <a:gd name="connsiteX17" fmla="*/ 6089073 w 9933709"/>
              <a:gd name="connsiteY17" fmla="*/ 422 h 4592419"/>
              <a:gd name="connsiteX18" fmla="*/ 6567055 w 9933709"/>
              <a:gd name="connsiteY18" fmla="*/ 291367 h 4592419"/>
              <a:gd name="connsiteX19" fmla="*/ 6899564 w 9933709"/>
              <a:gd name="connsiteY19" fmla="*/ 707004 h 4592419"/>
              <a:gd name="connsiteX20" fmla="*/ 7585364 w 9933709"/>
              <a:gd name="connsiteY20" fmla="*/ 457622 h 4592419"/>
              <a:gd name="connsiteX21" fmla="*/ 7959437 w 9933709"/>
              <a:gd name="connsiteY21" fmla="*/ 104331 h 4592419"/>
              <a:gd name="connsiteX22" fmla="*/ 8562109 w 9933709"/>
              <a:gd name="connsiteY22" fmla="*/ 249804 h 4592419"/>
              <a:gd name="connsiteX23" fmla="*/ 8790709 w 9933709"/>
              <a:gd name="connsiteY23" fmla="*/ 686222 h 4592419"/>
              <a:gd name="connsiteX24" fmla="*/ 9247909 w 9933709"/>
              <a:gd name="connsiteY24" fmla="*/ 603095 h 4592419"/>
              <a:gd name="connsiteX25" fmla="*/ 9621982 w 9933709"/>
              <a:gd name="connsiteY25" fmla="*/ 229022 h 4592419"/>
              <a:gd name="connsiteX26" fmla="*/ 9933709 w 9933709"/>
              <a:gd name="connsiteY26" fmla="*/ 104331 h 4592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933709" h="4592419">
                <a:moveTo>
                  <a:pt x="0" y="4572422"/>
                </a:moveTo>
                <a:cubicBezTo>
                  <a:pt x="169718" y="4589740"/>
                  <a:pt x="339437" y="4607058"/>
                  <a:pt x="519546" y="4572422"/>
                </a:cubicBezTo>
                <a:cubicBezTo>
                  <a:pt x="699655" y="4537786"/>
                  <a:pt x="900546" y="4489295"/>
                  <a:pt x="1080655" y="4364604"/>
                </a:cubicBezTo>
                <a:cubicBezTo>
                  <a:pt x="1260764" y="4239913"/>
                  <a:pt x="1465118" y="4049412"/>
                  <a:pt x="1600200" y="3824276"/>
                </a:cubicBezTo>
                <a:cubicBezTo>
                  <a:pt x="1735282" y="3599140"/>
                  <a:pt x="1804555" y="3287412"/>
                  <a:pt x="1891146" y="3013785"/>
                </a:cubicBezTo>
                <a:cubicBezTo>
                  <a:pt x="1977737" y="2740158"/>
                  <a:pt x="2036619" y="2494240"/>
                  <a:pt x="2119746" y="2182513"/>
                </a:cubicBezTo>
                <a:cubicBezTo>
                  <a:pt x="2202873" y="1870786"/>
                  <a:pt x="2320636" y="1430904"/>
                  <a:pt x="2389909" y="1143422"/>
                </a:cubicBezTo>
                <a:cubicBezTo>
                  <a:pt x="2459182" y="855940"/>
                  <a:pt x="2476500" y="606558"/>
                  <a:pt x="2535382" y="457622"/>
                </a:cubicBezTo>
                <a:cubicBezTo>
                  <a:pt x="2594264" y="308686"/>
                  <a:pt x="2635827" y="298295"/>
                  <a:pt x="2743200" y="249804"/>
                </a:cubicBezTo>
                <a:cubicBezTo>
                  <a:pt x="2850573" y="201313"/>
                  <a:pt x="3061855" y="132040"/>
                  <a:pt x="3179619" y="166676"/>
                </a:cubicBezTo>
                <a:cubicBezTo>
                  <a:pt x="3297383" y="201312"/>
                  <a:pt x="3342409" y="440304"/>
                  <a:pt x="3449782" y="457622"/>
                </a:cubicBezTo>
                <a:cubicBezTo>
                  <a:pt x="3557155" y="474940"/>
                  <a:pt x="3823855" y="270585"/>
                  <a:pt x="3823855" y="270585"/>
                </a:cubicBezTo>
                <a:cubicBezTo>
                  <a:pt x="3927764" y="218631"/>
                  <a:pt x="3934692" y="93940"/>
                  <a:pt x="4073237" y="145895"/>
                </a:cubicBezTo>
                <a:cubicBezTo>
                  <a:pt x="4211782" y="197850"/>
                  <a:pt x="4530437" y="443768"/>
                  <a:pt x="4655128" y="582313"/>
                </a:cubicBezTo>
                <a:cubicBezTo>
                  <a:pt x="4779819" y="720858"/>
                  <a:pt x="4689764" y="904431"/>
                  <a:pt x="4821382" y="977167"/>
                </a:cubicBezTo>
                <a:cubicBezTo>
                  <a:pt x="4953000" y="1049903"/>
                  <a:pt x="5282046" y="1122640"/>
                  <a:pt x="5444837" y="1018731"/>
                </a:cubicBezTo>
                <a:cubicBezTo>
                  <a:pt x="5607628" y="914822"/>
                  <a:pt x="5690755" y="523431"/>
                  <a:pt x="5798128" y="353713"/>
                </a:cubicBezTo>
                <a:cubicBezTo>
                  <a:pt x="5905501" y="183995"/>
                  <a:pt x="5960919" y="10813"/>
                  <a:pt x="6089073" y="422"/>
                </a:cubicBezTo>
                <a:cubicBezTo>
                  <a:pt x="6217227" y="-9969"/>
                  <a:pt x="6431973" y="173604"/>
                  <a:pt x="6567055" y="291367"/>
                </a:cubicBezTo>
                <a:cubicBezTo>
                  <a:pt x="6702137" y="409130"/>
                  <a:pt x="6729846" y="679295"/>
                  <a:pt x="6899564" y="707004"/>
                </a:cubicBezTo>
                <a:cubicBezTo>
                  <a:pt x="7069282" y="734713"/>
                  <a:pt x="7408718" y="558068"/>
                  <a:pt x="7585364" y="457622"/>
                </a:cubicBezTo>
                <a:cubicBezTo>
                  <a:pt x="7762010" y="357176"/>
                  <a:pt x="7796646" y="138967"/>
                  <a:pt x="7959437" y="104331"/>
                </a:cubicBezTo>
                <a:cubicBezTo>
                  <a:pt x="8122228" y="69695"/>
                  <a:pt x="8423564" y="152822"/>
                  <a:pt x="8562109" y="249804"/>
                </a:cubicBezTo>
                <a:cubicBezTo>
                  <a:pt x="8700654" y="346786"/>
                  <a:pt x="8676409" y="627340"/>
                  <a:pt x="8790709" y="686222"/>
                </a:cubicBezTo>
                <a:cubicBezTo>
                  <a:pt x="8905009" y="745104"/>
                  <a:pt x="9109363" y="679295"/>
                  <a:pt x="9247909" y="603095"/>
                </a:cubicBezTo>
                <a:cubicBezTo>
                  <a:pt x="9386455" y="526895"/>
                  <a:pt x="9507682" y="312149"/>
                  <a:pt x="9621982" y="229022"/>
                </a:cubicBezTo>
                <a:cubicBezTo>
                  <a:pt x="9736282" y="145895"/>
                  <a:pt x="9834995" y="125113"/>
                  <a:pt x="9933709" y="104331"/>
                </a:cubicBezTo>
              </a:path>
            </a:pathLst>
          </a:custGeom>
          <a:noFill/>
          <a:ln w="76200">
            <a:gradFill>
              <a:gsLst>
                <a:gs pos="0">
                  <a:srgbClr val="FF0000"/>
                </a:gs>
                <a:gs pos="74000">
                  <a:schemeClr val="accent1">
                    <a:lumMod val="45000"/>
                    <a:lumOff val="55000"/>
                  </a:schemeClr>
                </a:gs>
                <a:gs pos="83000">
                  <a:schemeClr val="accent1">
                    <a:lumMod val="45000"/>
                    <a:lumOff val="55000"/>
                  </a:schemeClr>
                </a:gs>
                <a:gs pos="100000">
                  <a:srgbClr val="00B050"/>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891892" y="2915667"/>
            <a:ext cx="4155881" cy="923330"/>
          </a:xfrm>
          <a:prstGeom prst="rect">
            <a:avLst/>
          </a:prstGeom>
          <a:noFill/>
        </p:spPr>
        <p:txBody>
          <a:bodyPr wrap="none" lIns="91440" tIns="45720" rIns="91440" bIns="45720">
            <a:spAutoFit/>
          </a:bodyPr>
          <a:lstStyle/>
          <a:p>
            <a:pPr algn="ctr"/>
            <a:r>
              <a:rPr lang="en-US" sz="5400" b="0" cap="none" spc="0" dirty="0">
                <a:ln w="0"/>
                <a:solidFill>
                  <a:schemeClr val="accent1"/>
                </a:solidFill>
                <a:effectLst>
                  <a:outerShdw blurRad="38100" dist="25400" dir="5400000" algn="ctr" rotWithShape="0">
                    <a:srgbClr val="6E747A">
                      <a:alpha val="43000"/>
                    </a:srgbClr>
                  </a:outerShdw>
                </a:effectLst>
              </a:rPr>
              <a:t>Chronic Stress</a:t>
            </a:r>
          </a:p>
        </p:txBody>
      </p:sp>
    </p:spTree>
    <p:extLst>
      <p:ext uri="{BB962C8B-B14F-4D97-AF65-F5344CB8AC3E}">
        <p14:creationId xmlns:p14="http://schemas.microsoft.com/office/powerpoint/2010/main" val="75020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4" name="Content Placeholder 3"/>
          <p:cNvGraphicFramePr>
            <a:graphicFrameLocks noGrp="1"/>
          </p:cNvGraphicFramePr>
          <p:nvPr>
            <p:ph idx="1"/>
            <p:extLst/>
          </p:nvPr>
        </p:nvGraphicFramePr>
        <p:xfrm>
          <a:off x="530314" y="0"/>
          <a:ext cx="11099541" cy="6559673"/>
        </p:xfrm>
        <a:graphic>
          <a:graphicData uri="http://schemas.openxmlformats.org/drawingml/2006/chart">
            <c:chart xmlns:c="http://schemas.openxmlformats.org/drawingml/2006/chart" xmlns:r="http://schemas.openxmlformats.org/officeDocument/2006/relationships" r:id="rId2"/>
          </a:graphicData>
        </a:graphic>
      </p:graphicFrame>
      <p:sp>
        <p:nvSpPr>
          <p:cNvPr id="3" name="Rectangle 2"/>
          <p:cNvSpPr/>
          <p:nvPr/>
        </p:nvSpPr>
        <p:spPr>
          <a:xfrm>
            <a:off x="1668780" y="2292965"/>
            <a:ext cx="9010105" cy="2400657"/>
          </a:xfrm>
          <a:prstGeom prst="rect">
            <a:avLst/>
          </a:prstGeom>
          <a:noFill/>
        </p:spPr>
        <p:txBody>
          <a:bodyPr wrap="square" lIns="91440" tIns="45720" rIns="91440" bIns="45720">
            <a:spAutoFit/>
          </a:bodyPr>
          <a:lstStyle/>
          <a:p>
            <a:pPr algn="ctr"/>
            <a:r>
              <a:rPr lang="en-US" sz="3600" b="0" i="1" cap="none" spc="0" dirty="0">
                <a:ln w="0"/>
                <a:solidFill>
                  <a:srgbClr val="002060"/>
                </a:solidFill>
                <a:effectLst>
                  <a:outerShdw blurRad="38100" dist="19050" dir="2700000" algn="tl" rotWithShape="0">
                    <a:schemeClr val="dk1">
                      <a:alpha val="40000"/>
                    </a:schemeClr>
                  </a:outerShdw>
                </a:effectLst>
              </a:rPr>
              <a:t>We’ve learned more about the</a:t>
            </a:r>
            <a:r>
              <a:rPr lang="en-US" sz="3600" i="1" dirty="0">
                <a:ln w="0"/>
                <a:solidFill>
                  <a:srgbClr val="002060"/>
                </a:solidFill>
                <a:effectLst>
                  <a:outerShdw blurRad="38100" dist="19050" dir="2700000" algn="tl" rotWithShape="0">
                    <a:schemeClr val="dk1">
                      <a:alpha val="40000"/>
                    </a:schemeClr>
                  </a:outerShdw>
                </a:effectLst>
              </a:rPr>
              <a:t> brain in the last 25 years than we did in the previous 2,500.</a:t>
            </a:r>
          </a:p>
          <a:p>
            <a:pPr algn="ctr"/>
            <a:r>
              <a:rPr lang="en-US" sz="2400" i="1" dirty="0">
                <a:ln w="0"/>
                <a:solidFill>
                  <a:srgbClr val="002060"/>
                </a:solidFill>
                <a:effectLst>
                  <a:outerShdw blurRad="38100" dist="19050" dir="2700000" algn="tl" rotWithShape="0">
                    <a:schemeClr val="dk1">
                      <a:alpha val="40000"/>
                    </a:schemeClr>
                  </a:outerShdw>
                </a:effectLst>
              </a:rPr>
              <a:t>Dr. Eric Chudler, University of Washington</a:t>
            </a:r>
          </a:p>
          <a:p>
            <a:pPr algn="ctr"/>
            <a:r>
              <a:rPr lang="en-US" sz="5400" b="0" cap="none" spc="0" dirty="0">
                <a:ln w="0"/>
                <a:solidFill>
                  <a:schemeClr val="tx1"/>
                </a:solidFill>
                <a:effectLst>
                  <a:outerShdw blurRad="38100" dist="19050" dir="2700000" algn="tl" rotWithShape="0">
                    <a:schemeClr val="dk1">
                      <a:alpha val="40000"/>
                    </a:schemeClr>
                  </a:outerShdw>
                </a:effectLst>
              </a:rPr>
              <a:t> </a:t>
            </a:r>
          </a:p>
        </p:txBody>
      </p:sp>
    </p:spTree>
    <p:extLst>
      <p:ext uri="{BB962C8B-B14F-4D97-AF65-F5344CB8AC3E}">
        <p14:creationId xmlns:p14="http://schemas.microsoft.com/office/powerpoint/2010/main" val="1353522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6249"/>
          <a:stretch/>
        </p:blipFill>
        <p:spPr>
          <a:xfrm>
            <a:off x="6126480" y="1087142"/>
            <a:ext cx="5928372" cy="44830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p:cNvPicPr>
            <a:picLocks noChangeAspect="1"/>
          </p:cNvPicPr>
          <p:nvPr/>
        </p:nvPicPr>
        <p:blipFill rotWithShape="1">
          <a:blip r:embed="rId4"/>
          <a:srcRect r="8216"/>
          <a:stretch/>
        </p:blipFill>
        <p:spPr>
          <a:xfrm>
            <a:off x="87087" y="1087142"/>
            <a:ext cx="5884074" cy="448308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Down Arrow 2"/>
          <p:cNvSpPr/>
          <p:nvPr/>
        </p:nvSpPr>
        <p:spPr>
          <a:xfrm>
            <a:off x="773723" y="2250831"/>
            <a:ext cx="685800" cy="1881554"/>
          </a:xfrm>
          <a:prstGeom prst="downArrow">
            <a:avLst/>
          </a:prstGeom>
          <a:solidFill>
            <a:srgbClr val="B486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own Arrow 5"/>
          <p:cNvSpPr/>
          <p:nvPr/>
        </p:nvSpPr>
        <p:spPr>
          <a:xfrm rot="10800000">
            <a:off x="8527958" y="2250831"/>
            <a:ext cx="685800" cy="1881554"/>
          </a:xfrm>
          <a:prstGeom prst="downArrow">
            <a:avLst/>
          </a:prstGeom>
          <a:solidFill>
            <a:srgbClr val="4554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10557803" y="2250831"/>
            <a:ext cx="685800" cy="1881554"/>
          </a:xfrm>
          <a:prstGeom prst="downArrow">
            <a:avLst/>
          </a:prstGeom>
          <a:solidFill>
            <a:srgbClr val="84AE7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6492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www.publicdomainpictures.net/pictures/50000/velka/dna-1370603787Lg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8021" y="-587829"/>
            <a:ext cx="13940649" cy="7841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90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838034" y="1943951"/>
            <a:ext cx="7706369" cy="4022725"/>
          </a:xfr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r="56407"/>
          <a:stretch/>
        </p:blipFill>
        <p:spPr>
          <a:xfrm>
            <a:off x="6060788" y="1099595"/>
            <a:ext cx="5895643" cy="5139160"/>
          </a:xfrm>
          <a:prstGeom prst="rect">
            <a:avLst/>
          </a:prstGeom>
        </p:spPr>
      </p:pic>
      <p:sp>
        <p:nvSpPr>
          <p:cNvPr id="7" name="Lightning Bolt 6"/>
          <p:cNvSpPr/>
          <p:nvPr/>
        </p:nvSpPr>
        <p:spPr>
          <a:xfrm rot="19688298">
            <a:off x="3601603" y="1865417"/>
            <a:ext cx="2804546" cy="1565346"/>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ightning Bolt 7"/>
          <p:cNvSpPr/>
          <p:nvPr/>
        </p:nvSpPr>
        <p:spPr>
          <a:xfrm rot="19688298" flipH="1" flipV="1">
            <a:off x="4237277" y="3842148"/>
            <a:ext cx="2362667" cy="1774331"/>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176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a:t>Reflection</a:t>
            </a:r>
          </a:p>
        </p:txBody>
      </p:sp>
      <p:sp>
        <p:nvSpPr>
          <p:cNvPr id="3" name="Content Placeholder 2"/>
          <p:cNvSpPr>
            <a:spLocks noGrp="1"/>
          </p:cNvSpPr>
          <p:nvPr>
            <p:ph idx="1"/>
          </p:nvPr>
        </p:nvSpPr>
        <p:spPr>
          <a:xfrm>
            <a:off x="1097280" y="1845734"/>
            <a:ext cx="10594848" cy="4023360"/>
          </a:xfrm>
        </p:spPr>
        <p:txBody>
          <a:bodyPr/>
          <a:lstStyle/>
          <a:p>
            <a:pPr marL="777240" indent="-685800">
              <a:buFont typeface="Arial" panose="020B0604020202020204" pitchFamily="34" charset="0"/>
              <a:buChar char="•"/>
              <a:defRPr/>
            </a:pPr>
            <a:r>
              <a:rPr lang="en-US" sz="4800" dirty="0"/>
              <a:t>What was surprising?</a:t>
            </a:r>
          </a:p>
          <a:p>
            <a:pPr marL="777240" indent="-685800">
              <a:buFont typeface="Arial" panose="020B0604020202020204" pitchFamily="34" charset="0"/>
              <a:buChar char="•"/>
              <a:defRPr/>
            </a:pPr>
            <a:r>
              <a:rPr lang="en-US" sz="4800" dirty="0"/>
              <a:t>What did you already know, but now see in a new way?</a:t>
            </a:r>
          </a:p>
          <a:p>
            <a:pPr marL="777240" indent="-685800">
              <a:buFont typeface="Arial" panose="020B0604020202020204" pitchFamily="34" charset="0"/>
              <a:buChar char="•"/>
              <a:defRPr/>
            </a:pPr>
            <a:r>
              <a:rPr lang="en-US" sz="4800" dirty="0"/>
              <a:t>What do you want to explore further?</a:t>
            </a:r>
          </a:p>
          <a:p>
            <a:endParaRPr lang="en-US" dirty="0"/>
          </a:p>
        </p:txBody>
      </p:sp>
      <p:pic>
        <p:nvPicPr>
          <p:cNvPr id="4" name="One Minute Alialujah">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500249" y="5229331"/>
            <a:ext cx="6507163" cy="1279525"/>
          </a:xfrm>
          <a:prstGeom prst="rect">
            <a:avLst/>
          </a:prstGeom>
          <a:ln>
            <a:solidFill>
              <a:schemeClr val="accent2">
                <a:lumMod val="75000"/>
              </a:schemeClr>
            </a:solidFill>
          </a:ln>
        </p:spPr>
      </p:pic>
    </p:spTree>
    <p:extLst>
      <p:ext uri="{BB962C8B-B14F-4D97-AF65-F5344CB8AC3E}">
        <p14:creationId xmlns:p14="http://schemas.microsoft.com/office/powerpoint/2010/main" val="266668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600" b="1" dirty="0"/>
              <a:t>Reflection</a:t>
            </a:r>
          </a:p>
        </p:txBody>
      </p:sp>
      <p:sp>
        <p:nvSpPr>
          <p:cNvPr id="3" name="Content Placeholder 2"/>
          <p:cNvSpPr>
            <a:spLocks noGrp="1"/>
          </p:cNvSpPr>
          <p:nvPr>
            <p:ph idx="1"/>
          </p:nvPr>
        </p:nvSpPr>
        <p:spPr>
          <a:xfrm>
            <a:off x="1097280" y="1845734"/>
            <a:ext cx="10619232" cy="4023360"/>
          </a:xfrm>
        </p:spPr>
        <p:txBody>
          <a:bodyPr/>
          <a:lstStyle/>
          <a:p>
            <a:pPr marL="777240" indent="-685800">
              <a:buFont typeface="Arial" panose="020B0604020202020204" pitchFamily="34" charset="0"/>
              <a:buChar char="•"/>
              <a:defRPr/>
            </a:pPr>
            <a:r>
              <a:rPr lang="en-US" sz="4800" dirty="0"/>
              <a:t>What was surprising?</a:t>
            </a:r>
          </a:p>
          <a:p>
            <a:pPr marL="777240" indent="-685800">
              <a:buFont typeface="Arial" panose="020B0604020202020204" pitchFamily="34" charset="0"/>
              <a:buChar char="•"/>
              <a:defRPr/>
            </a:pPr>
            <a:r>
              <a:rPr lang="en-US" sz="4800" dirty="0"/>
              <a:t>What did you already know, but now see in a new way?</a:t>
            </a:r>
          </a:p>
          <a:p>
            <a:pPr marL="777240" indent="-685800">
              <a:buFont typeface="Arial" panose="020B0604020202020204" pitchFamily="34" charset="0"/>
              <a:buChar char="•"/>
              <a:defRPr/>
            </a:pPr>
            <a:r>
              <a:rPr lang="en-US" sz="4800" dirty="0"/>
              <a:t>What do you want to explore further?</a:t>
            </a:r>
          </a:p>
          <a:p>
            <a:endParaRPr lang="en-US" dirty="0"/>
          </a:p>
        </p:txBody>
      </p:sp>
      <p:pic>
        <p:nvPicPr>
          <p:cNvPr id="4" name="Four Minutes B">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79904" y="5046223"/>
            <a:ext cx="7424293" cy="1466718"/>
          </a:xfrm>
          <a:prstGeom prst="rect">
            <a:avLst/>
          </a:prstGeom>
          <a:ln>
            <a:solidFill>
              <a:schemeClr val="accent2">
                <a:lumMod val="50000"/>
              </a:schemeClr>
            </a:solidFill>
          </a:ln>
        </p:spPr>
      </p:pic>
    </p:spTree>
    <p:extLst>
      <p:ext uri="{BB962C8B-B14F-4D97-AF65-F5344CB8AC3E}">
        <p14:creationId xmlns:p14="http://schemas.microsoft.com/office/powerpoint/2010/main" val="1770167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1468" y="0"/>
            <a:ext cx="10354350" cy="6875935"/>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2756" b="20285"/>
          <a:stretch/>
        </p:blipFill>
        <p:spPr>
          <a:xfrm>
            <a:off x="5678134" y="1"/>
            <a:ext cx="6855358" cy="6923314"/>
          </a:xfrm>
          <a:prstGeom prst="rect">
            <a:avLst/>
          </a:prstGeom>
        </p:spPr>
      </p:pic>
      <p:sp>
        <p:nvSpPr>
          <p:cNvPr id="7" name="Rectangle 6"/>
          <p:cNvSpPr/>
          <p:nvPr/>
        </p:nvSpPr>
        <p:spPr>
          <a:xfrm>
            <a:off x="1147056" y="5459813"/>
            <a:ext cx="3880551"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Environment</a:t>
            </a:r>
          </a:p>
        </p:txBody>
      </p:sp>
      <p:sp>
        <p:nvSpPr>
          <p:cNvPr id="8" name="Rectangle 7"/>
          <p:cNvSpPr/>
          <p:nvPr/>
        </p:nvSpPr>
        <p:spPr>
          <a:xfrm>
            <a:off x="7587868" y="5459813"/>
            <a:ext cx="3035896"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solidFill>
                  <a:srgbClr val="FFFFFF"/>
                </a:solidFill>
                <a:effectLst>
                  <a:outerShdw dist="38100" dir="2700000" algn="tl" rotWithShape="0">
                    <a:schemeClr val="accent2"/>
                  </a:outerShdw>
                </a:effectLst>
              </a:rPr>
              <a:t>Resiliency</a:t>
            </a:r>
          </a:p>
        </p:txBody>
      </p:sp>
    </p:spTree>
    <p:extLst>
      <p:ext uri="{BB962C8B-B14F-4D97-AF65-F5344CB8AC3E}">
        <p14:creationId xmlns:p14="http://schemas.microsoft.com/office/powerpoint/2010/main" val="198056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577349" y="405114"/>
            <a:ext cx="5267986" cy="3996220"/>
          </a:xfrm>
          <a:prstGeom prst="rect">
            <a:avLst/>
          </a:prstGeom>
          <a:ln>
            <a:solidFill>
              <a:schemeClr val="tx1"/>
            </a:solidFill>
          </a:ln>
        </p:spPr>
      </p:pic>
      <p:pic>
        <p:nvPicPr>
          <p:cNvPr id="5" name="Picture 4"/>
          <p:cNvPicPr>
            <a:picLocks noChangeAspect="1"/>
          </p:cNvPicPr>
          <p:nvPr/>
        </p:nvPicPr>
        <p:blipFill>
          <a:blip r:embed="rId4"/>
          <a:stretch>
            <a:fillRect/>
          </a:stretch>
        </p:blipFill>
        <p:spPr>
          <a:xfrm>
            <a:off x="6470247" y="2147709"/>
            <a:ext cx="4882202" cy="4507249"/>
          </a:xfrm>
          <a:prstGeom prst="rect">
            <a:avLst/>
          </a:prstGeom>
          <a:ln>
            <a:solidFill>
              <a:schemeClr val="tx1"/>
            </a:solidFill>
          </a:ln>
        </p:spPr>
      </p:pic>
    </p:spTree>
    <p:extLst>
      <p:ext uri="{BB962C8B-B14F-4D97-AF65-F5344CB8AC3E}">
        <p14:creationId xmlns:p14="http://schemas.microsoft.com/office/powerpoint/2010/main" val="406583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srcRect l="10862"/>
          <a:stretch/>
        </p:blipFill>
        <p:spPr>
          <a:xfrm>
            <a:off x="2286000" y="286603"/>
            <a:ext cx="6938962" cy="6099417"/>
          </a:xfrm>
          <a:prstGeom prst="rect">
            <a:avLst/>
          </a:prstGeom>
          <a:ln>
            <a:solidFill>
              <a:schemeClr val="accent2">
                <a:lumMod val="50000"/>
              </a:schemeClr>
            </a:solidFill>
          </a:ln>
        </p:spPr>
      </p:pic>
    </p:spTree>
    <p:extLst>
      <p:ext uri="{BB962C8B-B14F-4D97-AF65-F5344CB8AC3E}">
        <p14:creationId xmlns:p14="http://schemas.microsoft.com/office/powerpoint/2010/main" val="41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Content Placeholder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50428" y="-1386175"/>
            <a:ext cx="13734393" cy="9149109"/>
          </a:xfrm>
        </p:spPr>
      </p:pic>
      <p:sp>
        <p:nvSpPr>
          <p:cNvPr id="9" name="Rectangle 8"/>
          <p:cNvSpPr/>
          <p:nvPr/>
        </p:nvSpPr>
        <p:spPr>
          <a:xfrm>
            <a:off x="303548" y="888195"/>
            <a:ext cx="11584903" cy="923330"/>
          </a:xfrm>
          <a:prstGeom prst="rect">
            <a:avLst/>
          </a:prstGeom>
          <a:solidFill>
            <a:schemeClr val="accent6">
              <a:lumMod val="75000"/>
            </a:schemeClr>
          </a:solidFill>
        </p:spPr>
        <p:txBody>
          <a:bodyPr wrap="none" lIns="91440" tIns="45720" rIns="91440" bIns="45720">
            <a:spAutoFit/>
          </a:bodyPr>
          <a:lstStyle/>
          <a:p>
            <a:pPr algn="ctr"/>
            <a:r>
              <a:rPr lang="en-US" sz="5400" b="1" cap="none" spc="50" dirty="0">
                <a:ln w="9525" cmpd="sng">
                  <a:solidFill>
                    <a:schemeClr val="accent1"/>
                  </a:solidFill>
                  <a:prstDash val="solid"/>
                </a:ln>
                <a:solidFill>
                  <a:srgbClr val="70AD47">
                    <a:tint val="1000"/>
                  </a:srgbClr>
                </a:solidFill>
                <a:effectLst>
                  <a:glow rad="38100">
                    <a:schemeClr val="accent1">
                      <a:alpha val="40000"/>
                    </a:schemeClr>
                  </a:glow>
                </a:effectLst>
              </a:rPr>
              <a:t>The need to belong and feel connected</a:t>
            </a:r>
          </a:p>
        </p:txBody>
      </p:sp>
    </p:spTree>
    <p:extLst>
      <p:ext uri="{BB962C8B-B14F-4D97-AF65-F5344CB8AC3E}">
        <p14:creationId xmlns:p14="http://schemas.microsoft.com/office/powerpoint/2010/main" val="745453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2128474"/>
            <a:ext cx="12298016" cy="9223512"/>
          </a:xfrm>
        </p:spPr>
      </p:pic>
      <p:sp>
        <p:nvSpPr>
          <p:cNvPr id="5" name="Rectangle 4"/>
          <p:cNvSpPr/>
          <p:nvPr/>
        </p:nvSpPr>
        <p:spPr>
          <a:xfrm>
            <a:off x="687386" y="4114307"/>
            <a:ext cx="10923243" cy="1754326"/>
          </a:xfrm>
          <a:prstGeom prst="rect">
            <a:avLst/>
          </a:prstGeom>
          <a:solidFill>
            <a:srgbClr val="CB804A"/>
          </a:solidFill>
        </p:spPr>
        <p:txBody>
          <a:bodyPr wrap="square" lIns="91440" tIns="45720" rIns="91440" bIns="45720">
            <a:spAutoFit/>
          </a:bodyPr>
          <a:lstStyle/>
          <a:p>
            <a:pPr algn="ctr"/>
            <a:r>
              <a:rPr lang="en-US" sz="5400" b="1" cap="none" spc="50" dirty="0">
                <a:ln w="9525" cmpd="sng">
                  <a:solidFill>
                    <a:srgbClr val="29211D"/>
                  </a:solidFill>
                  <a:prstDash val="solid"/>
                </a:ln>
                <a:solidFill>
                  <a:srgbClr val="FFFFFF"/>
                </a:solidFill>
                <a:effectLst>
                  <a:glow rad="38100">
                    <a:schemeClr val="accent1">
                      <a:alpha val="40000"/>
                    </a:schemeClr>
                  </a:glow>
                </a:effectLst>
              </a:rPr>
              <a:t>The need for self-determination and autonomy</a:t>
            </a:r>
          </a:p>
        </p:txBody>
      </p:sp>
      <p:sp>
        <p:nvSpPr>
          <p:cNvPr id="7" name="AutoShape 2" descr="File:Boracay Sailing Paraw.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12339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20" y="-941893"/>
            <a:ext cx="12824460" cy="9202833"/>
          </a:xfrm>
          <a:prstGeom prst="rect">
            <a:avLst/>
          </a:prstGeom>
        </p:spPr>
      </p:pic>
    </p:spTree>
    <p:extLst>
      <p:ext uri="{BB962C8B-B14F-4D97-AF65-F5344CB8AC3E}">
        <p14:creationId xmlns:p14="http://schemas.microsoft.com/office/powerpoint/2010/main" val="1622338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9663" y="-340242"/>
            <a:ext cx="12444696" cy="9333522"/>
          </a:xfrm>
        </p:spPr>
      </p:pic>
      <p:sp>
        <p:nvSpPr>
          <p:cNvPr id="5" name="Rectangle 4"/>
          <p:cNvSpPr/>
          <p:nvPr/>
        </p:nvSpPr>
        <p:spPr>
          <a:xfrm>
            <a:off x="1156924" y="5343642"/>
            <a:ext cx="9878152" cy="1107996"/>
          </a:xfrm>
          <a:prstGeom prst="rect">
            <a:avLst/>
          </a:prstGeom>
          <a:solidFill>
            <a:schemeClr val="accent5">
              <a:lumMod val="50000"/>
            </a:schemeClr>
          </a:solidFill>
        </p:spPr>
        <p:txBody>
          <a:bodyPr wrap="none" lIns="91440" tIns="45720" rIns="91440" bIns="45720">
            <a:spAutoFit/>
          </a:bodyPr>
          <a:lstStyle/>
          <a:p>
            <a:pPr algn="ctr"/>
            <a:r>
              <a:rPr lang="en-US" sz="6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The need to feel competent</a:t>
            </a:r>
          </a:p>
        </p:txBody>
      </p:sp>
    </p:spTree>
    <p:extLst>
      <p:ext uri="{BB962C8B-B14F-4D97-AF65-F5344CB8AC3E}">
        <p14:creationId xmlns:p14="http://schemas.microsoft.com/office/powerpoint/2010/main" val="399130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12357"/>
            <a:ext cx="7271569" cy="6858000"/>
          </a:xfrm>
        </p:spPr>
      </p:pic>
      <p:sp>
        <p:nvSpPr>
          <p:cNvPr id="6" name="Oval Callout 5"/>
          <p:cNvSpPr/>
          <p:nvPr/>
        </p:nvSpPr>
        <p:spPr>
          <a:xfrm>
            <a:off x="8524664" y="3826850"/>
            <a:ext cx="3175687" cy="2804984"/>
          </a:xfrm>
          <a:prstGeom prst="wedgeEllipseCallout">
            <a:avLst>
              <a:gd name="adj1" fmla="val -222698"/>
              <a:gd name="adj2" fmla="val -10109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a:solidFill>
                  <a:sysClr val="windowText" lastClr="000000"/>
                </a:solidFill>
                <a:latin typeface="Aharoni" panose="02010803020104030203" pitchFamily="2" charset="-79"/>
                <a:cs typeface="Aharoni" panose="02010803020104030203" pitchFamily="2" charset="-79"/>
              </a:rPr>
              <a:t>Old news, dude.</a:t>
            </a:r>
          </a:p>
        </p:txBody>
      </p:sp>
      <p:sp>
        <p:nvSpPr>
          <p:cNvPr id="5" name="Rectangle 4"/>
          <p:cNvSpPr/>
          <p:nvPr/>
        </p:nvSpPr>
        <p:spPr>
          <a:xfrm>
            <a:off x="7800109" y="917308"/>
            <a:ext cx="4139464" cy="1673491"/>
          </a:xfrm>
          <a:prstGeom prst="rect">
            <a:avLst/>
          </a:prstGeom>
          <a:solidFill>
            <a:srgbClr val="4B839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latin typeface="Aharoni" panose="02010803020104030203" pitchFamily="2" charset="-79"/>
                <a:cs typeface="Aharoni" panose="02010803020104030203" pitchFamily="2" charset="-79"/>
              </a:rPr>
              <a:t>Cura</a:t>
            </a:r>
            <a:r>
              <a:rPr lang="en-US" sz="4400" dirty="0">
                <a:latin typeface="Aharoni" panose="02010803020104030203" pitchFamily="2" charset="-79"/>
                <a:cs typeface="Aharoni" panose="02010803020104030203" pitchFamily="2" charset="-79"/>
              </a:rPr>
              <a:t> </a:t>
            </a:r>
            <a:r>
              <a:rPr lang="en-US" sz="4400" dirty="0" err="1">
                <a:latin typeface="Aharoni" panose="02010803020104030203" pitchFamily="2" charset="-79"/>
                <a:cs typeface="Aharoni" panose="02010803020104030203" pitchFamily="2" charset="-79"/>
              </a:rPr>
              <a:t>personalis</a:t>
            </a:r>
            <a:endParaRPr lang="en-US" sz="4400" dirty="0">
              <a:latin typeface="Aharoni" panose="02010803020104030203" pitchFamily="2" charset="-79"/>
              <a:cs typeface="Aharoni" panose="02010803020104030203" pitchFamily="2" charset="-79"/>
            </a:endParaRPr>
          </a:p>
        </p:txBody>
      </p:sp>
    </p:spTree>
    <p:extLst>
      <p:ext uri="{BB962C8B-B14F-4D97-AF65-F5344CB8AC3E}">
        <p14:creationId xmlns:p14="http://schemas.microsoft.com/office/powerpoint/2010/main" val="312140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658139" y="1271270"/>
            <a:ext cx="10698763" cy="3416320"/>
          </a:xfrm>
          <a:prstGeom prst="rect">
            <a:avLst/>
          </a:prstGeom>
          <a:noFill/>
        </p:spPr>
        <p:txBody>
          <a:bodyPr wrap="none" lIns="91440" tIns="45720" rIns="91440" bIns="45720">
            <a:spAutoFit/>
          </a:bodyPr>
          <a:lstStyle/>
          <a:p>
            <a:pPr algn="ctr"/>
            <a:r>
              <a:rPr lang="en-US" sz="7200" b="1" cap="none" spc="0" dirty="0">
                <a:ln w="22225">
                  <a:solidFill>
                    <a:schemeClr val="accent2"/>
                  </a:solidFill>
                  <a:prstDash val="solid"/>
                </a:ln>
                <a:solidFill>
                  <a:schemeClr val="accent2">
                    <a:lumMod val="40000"/>
                    <a:lumOff val="60000"/>
                  </a:schemeClr>
                </a:solidFill>
                <a:effectLst/>
              </a:rPr>
              <a:t>“How do you know that </a:t>
            </a:r>
          </a:p>
          <a:p>
            <a:pPr algn="ctr"/>
            <a:r>
              <a:rPr lang="en-US" sz="7200" b="1" dirty="0" err="1">
                <a:ln w="22225">
                  <a:solidFill>
                    <a:schemeClr val="accent2"/>
                  </a:solidFill>
                  <a:prstDash val="solid"/>
                </a:ln>
                <a:solidFill>
                  <a:schemeClr val="accent2">
                    <a:lumMod val="40000"/>
                    <a:lumOff val="60000"/>
                  </a:schemeClr>
                </a:solidFill>
              </a:rPr>
              <a:t>InsertYourName</a:t>
            </a:r>
            <a:r>
              <a:rPr lang="en-US" sz="7200" b="1" dirty="0">
                <a:ln w="22225">
                  <a:solidFill>
                    <a:schemeClr val="accent2"/>
                  </a:solidFill>
                  <a:prstDash val="solid"/>
                </a:ln>
                <a:solidFill>
                  <a:schemeClr val="accent2">
                    <a:lumMod val="40000"/>
                    <a:lumOff val="60000"/>
                  </a:schemeClr>
                </a:solidFill>
              </a:rPr>
              <a:t> </a:t>
            </a:r>
          </a:p>
          <a:p>
            <a:pPr algn="ctr"/>
            <a:r>
              <a:rPr lang="en-US" sz="7200" b="1" dirty="0">
                <a:ln w="22225">
                  <a:solidFill>
                    <a:schemeClr val="accent2"/>
                  </a:solidFill>
                  <a:prstDash val="solid"/>
                </a:ln>
                <a:solidFill>
                  <a:schemeClr val="accent2">
                    <a:lumMod val="40000"/>
                    <a:lumOff val="60000"/>
                  </a:schemeClr>
                </a:solidFill>
              </a:rPr>
              <a:t>cares about your success?”</a:t>
            </a:r>
            <a:endParaRPr lang="en-US" sz="72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361616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http://life.lfny.org/wp-content/uploads/2013/06/Growth-versus-Fixed-mindse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4833" y="457264"/>
            <a:ext cx="4598506" cy="6077692"/>
          </a:xfrm>
          <a:prstGeom prst="rect">
            <a:avLst/>
          </a:prstGeom>
          <a:noFill/>
          <a:ln>
            <a:solidFill>
              <a:schemeClr val="accent2">
                <a:lumMod val="75000"/>
              </a:schemeClr>
            </a:solidFill>
          </a:ln>
          <a:extLst>
            <a:ext uri="{909E8E84-426E-40DD-AFC4-6F175D3DCCD1}">
              <a14:hiddenFill xmlns:a14="http://schemas.microsoft.com/office/drawing/2010/main">
                <a:solidFill>
                  <a:srgbClr val="FFFFFF"/>
                </a:solidFill>
              </a14:hiddenFill>
            </a:ext>
          </a:extLst>
        </p:spPr>
      </p:pic>
      <p:sp>
        <p:nvSpPr>
          <p:cNvPr id="4" name="Right Arrow 3"/>
          <p:cNvSpPr/>
          <p:nvPr/>
        </p:nvSpPr>
        <p:spPr>
          <a:xfrm>
            <a:off x="304800" y="1737360"/>
            <a:ext cx="3220278" cy="89982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THREAT</a:t>
            </a:r>
          </a:p>
        </p:txBody>
      </p:sp>
      <p:sp>
        <p:nvSpPr>
          <p:cNvPr id="6" name="Right Arrow 5"/>
          <p:cNvSpPr/>
          <p:nvPr/>
        </p:nvSpPr>
        <p:spPr>
          <a:xfrm>
            <a:off x="304800" y="2295645"/>
            <a:ext cx="3220278" cy="89982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THREAT</a:t>
            </a:r>
          </a:p>
        </p:txBody>
      </p:sp>
      <p:sp>
        <p:nvSpPr>
          <p:cNvPr id="7" name="Right Arrow 6"/>
          <p:cNvSpPr/>
          <p:nvPr/>
        </p:nvSpPr>
        <p:spPr>
          <a:xfrm>
            <a:off x="304800" y="4752229"/>
            <a:ext cx="3220278" cy="89982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THREAT</a:t>
            </a:r>
          </a:p>
        </p:txBody>
      </p:sp>
      <p:sp>
        <p:nvSpPr>
          <p:cNvPr id="8" name="Right Arrow 7"/>
          <p:cNvSpPr/>
          <p:nvPr/>
        </p:nvSpPr>
        <p:spPr>
          <a:xfrm>
            <a:off x="344555" y="2965652"/>
            <a:ext cx="3220278" cy="89982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THREAT</a:t>
            </a:r>
          </a:p>
        </p:txBody>
      </p:sp>
      <p:sp>
        <p:nvSpPr>
          <p:cNvPr id="9" name="Right Arrow 8"/>
          <p:cNvSpPr/>
          <p:nvPr/>
        </p:nvSpPr>
        <p:spPr>
          <a:xfrm>
            <a:off x="344555" y="3774386"/>
            <a:ext cx="3220278" cy="899823"/>
          </a:xfrm>
          <a:prstGeom prst="right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THREAT</a:t>
            </a:r>
          </a:p>
        </p:txBody>
      </p:sp>
    </p:spTree>
    <p:extLst>
      <p:ext uri="{BB962C8B-B14F-4D97-AF65-F5344CB8AC3E}">
        <p14:creationId xmlns:p14="http://schemas.microsoft.com/office/powerpoint/2010/main" val="3068225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5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500"/>
                                  </p:stCondLst>
                                  <p:childTnLst>
                                    <p:set>
                                      <p:cBhvr>
                                        <p:cTn id="12" dur="1" fill="hold">
                                          <p:stCondLst>
                                            <p:cond delay="0"/>
                                          </p:stCondLst>
                                        </p:cTn>
                                        <p:tgtEl>
                                          <p:spTgt spid="8"/>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grpId="0" nodeType="afterEffect">
                                  <p:stCondLst>
                                    <p:cond delay="5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grpId="0" nodeType="afterEffect">
                                  <p:stCondLst>
                                    <p:cond delay="50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P spid="9"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94270" y="670827"/>
            <a:ext cx="11071654" cy="4708981"/>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30000" b="1" cap="none" spc="0" dirty="0">
                <a:ln/>
                <a:solidFill>
                  <a:schemeClr val="accent1">
                    <a:lumMod val="75000"/>
                  </a:schemeClr>
                </a:solidFill>
                <a:effectLst/>
              </a:rPr>
              <a:t>P=p-</a:t>
            </a:r>
            <a:r>
              <a:rPr lang="en-US" sz="30000" b="1" cap="none" spc="0" dirty="0" err="1">
                <a:ln/>
                <a:solidFill>
                  <a:schemeClr val="accent1">
                    <a:lumMod val="75000"/>
                  </a:schemeClr>
                </a:solidFill>
                <a:effectLst/>
              </a:rPr>
              <a:t>i</a:t>
            </a:r>
            <a:endParaRPr lang="en-US" sz="30000" b="1" cap="none" spc="0" dirty="0">
              <a:ln/>
              <a:solidFill>
                <a:schemeClr val="accent1">
                  <a:lumMod val="75000"/>
                </a:schemeClr>
              </a:solidFill>
              <a:effectLst/>
            </a:endParaRPr>
          </a:p>
        </p:txBody>
      </p:sp>
      <p:sp>
        <p:nvSpPr>
          <p:cNvPr id="5" name="TextBox 4"/>
          <p:cNvSpPr txBox="1"/>
          <p:nvPr/>
        </p:nvSpPr>
        <p:spPr>
          <a:xfrm>
            <a:off x="362083" y="4865456"/>
            <a:ext cx="4524866" cy="830997"/>
          </a:xfrm>
          <a:prstGeom prst="rect">
            <a:avLst/>
          </a:prstGeom>
          <a:noFill/>
        </p:spPr>
        <p:txBody>
          <a:bodyPr wrap="square" rtlCol="0">
            <a:spAutoFit/>
          </a:bodyPr>
          <a:lstStyle/>
          <a:p>
            <a:pPr algn="ctr"/>
            <a:r>
              <a:rPr lang="en-US" sz="4800" dirty="0">
                <a:solidFill>
                  <a:schemeClr val="accent5">
                    <a:lumMod val="75000"/>
                  </a:schemeClr>
                </a:solidFill>
                <a:latin typeface="Berlin Sans FB" panose="020E0602020502020306" pitchFamily="34" charset="0"/>
              </a:rPr>
              <a:t>Performance</a:t>
            </a:r>
          </a:p>
        </p:txBody>
      </p:sp>
      <p:sp>
        <p:nvSpPr>
          <p:cNvPr id="10" name="TextBox 9"/>
          <p:cNvSpPr txBox="1"/>
          <p:nvPr/>
        </p:nvSpPr>
        <p:spPr>
          <a:xfrm>
            <a:off x="3963928" y="4865456"/>
            <a:ext cx="4524866" cy="830997"/>
          </a:xfrm>
          <a:prstGeom prst="rect">
            <a:avLst/>
          </a:prstGeom>
          <a:noFill/>
        </p:spPr>
        <p:txBody>
          <a:bodyPr wrap="square" rtlCol="0">
            <a:spAutoFit/>
          </a:bodyPr>
          <a:lstStyle/>
          <a:p>
            <a:pPr algn="ctr"/>
            <a:r>
              <a:rPr lang="en-US" sz="4800" dirty="0">
                <a:solidFill>
                  <a:schemeClr val="accent6">
                    <a:lumMod val="75000"/>
                  </a:schemeClr>
                </a:solidFill>
                <a:latin typeface="Berlin Sans FB" panose="020E0602020502020306" pitchFamily="34" charset="0"/>
              </a:rPr>
              <a:t>potential</a:t>
            </a:r>
          </a:p>
        </p:txBody>
      </p:sp>
      <p:sp>
        <p:nvSpPr>
          <p:cNvPr id="11" name="TextBox 10"/>
          <p:cNvSpPr txBox="1"/>
          <p:nvPr/>
        </p:nvSpPr>
        <p:spPr>
          <a:xfrm>
            <a:off x="7325264" y="4865456"/>
            <a:ext cx="4524866" cy="830997"/>
          </a:xfrm>
          <a:prstGeom prst="rect">
            <a:avLst/>
          </a:prstGeom>
          <a:noFill/>
        </p:spPr>
        <p:txBody>
          <a:bodyPr wrap="square" rtlCol="0">
            <a:spAutoFit/>
          </a:bodyPr>
          <a:lstStyle/>
          <a:p>
            <a:pPr algn="ctr"/>
            <a:r>
              <a:rPr lang="en-US" sz="4800" dirty="0">
                <a:solidFill>
                  <a:srgbClr val="C00000"/>
                </a:solidFill>
                <a:latin typeface="Berlin Sans FB" panose="020E0602020502020306" pitchFamily="34" charset="0"/>
              </a:rPr>
              <a:t>interference</a:t>
            </a:r>
          </a:p>
        </p:txBody>
      </p:sp>
      <p:sp>
        <p:nvSpPr>
          <p:cNvPr id="2" name="TextBox 1"/>
          <p:cNvSpPr txBox="1"/>
          <p:nvPr/>
        </p:nvSpPr>
        <p:spPr>
          <a:xfrm>
            <a:off x="6362908" y="6099586"/>
            <a:ext cx="5333448" cy="461665"/>
          </a:xfrm>
          <a:prstGeom prst="rect">
            <a:avLst/>
          </a:prstGeom>
          <a:noFill/>
        </p:spPr>
        <p:txBody>
          <a:bodyPr wrap="none" rtlCol="0">
            <a:spAutoFit/>
          </a:bodyPr>
          <a:lstStyle/>
          <a:p>
            <a:r>
              <a:rPr lang="en-US" sz="2400" b="1" dirty="0"/>
              <a:t>Timothy Gallwey, </a:t>
            </a:r>
            <a:r>
              <a:rPr lang="en-US" sz="2400" b="1" i="1" dirty="0"/>
              <a:t>Inner Game of…</a:t>
            </a:r>
            <a:r>
              <a:rPr lang="en-US" sz="2400" b="1" dirty="0"/>
              <a:t> books</a:t>
            </a:r>
          </a:p>
        </p:txBody>
      </p:sp>
    </p:spTree>
    <p:extLst>
      <p:ext uri="{BB962C8B-B14F-4D97-AF65-F5344CB8AC3E}">
        <p14:creationId xmlns:p14="http://schemas.microsoft.com/office/powerpoint/2010/main" val="898827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Rectangle 3"/>
          <p:cNvSpPr/>
          <p:nvPr/>
        </p:nvSpPr>
        <p:spPr>
          <a:xfrm>
            <a:off x="909766" y="1183362"/>
            <a:ext cx="10153742" cy="1107996"/>
          </a:xfrm>
          <a:prstGeom prst="rect">
            <a:avLst/>
          </a:prstGeom>
          <a:noFill/>
        </p:spPr>
        <p:txBody>
          <a:bodyPr wrap="non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algn="ctr"/>
            <a:r>
              <a:rPr lang="en-US" sz="6600" b="1" i="1" cap="none" spc="0" dirty="0">
                <a:ln/>
                <a:solidFill>
                  <a:schemeClr val="accent4">
                    <a:lumMod val="75000"/>
                  </a:schemeClr>
                </a:solidFill>
                <a:effectLst/>
                <a:latin typeface="Berlin Sans FB Demi" panose="020E0802020502020306" pitchFamily="34" charset="0"/>
              </a:rPr>
              <a:t>Nemo </a:t>
            </a:r>
            <a:r>
              <a:rPr lang="en-US" sz="6600" b="1" i="1" cap="none" spc="0" dirty="0" err="1">
                <a:ln/>
                <a:solidFill>
                  <a:schemeClr val="accent4">
                    <a:lumMod val="75000"/>
                  </a:schemeClr>
                </a:solidFill>
                <a:effectLst/>
                <a:latin typeface="Berlin Sans FB Demi" panose="020E0802020502020306" pitchFamily="34" charset="0"/>
              </a:rPr>
              <a:t>dat</a:t>
            </a:r>
            <a:r>
              <a:rPr lang="en-US" sz="6600" b="1" i="1" cap="none" spc="0" dirty="0">
                <a:ln/>
                <a:solidFill>
                  <a:schemeClr val="accent4">
                    <a:lumMod val="75000"/>
                  </a:schemeClr>
                </a:solidFill>
                <a:effectLst/>
                <a:latin typeface="Berlin Sans FB Demi" panose="020E0802020502020306" pitchFamily="34" charset="0"/>
              </a:rPr>
              <a:t> </a:t>
            </a:r>
            <a:r>
              <a:rPr lang="en-US" sz="6600" b="1" i="1" dirty="0">
                <a:ln/>
                <a:solidFill>
                  <a:schemeClr val="accent4">
                    <a:lumMod val="75000"/>
                  </a:schemeClr>
                </a:solidFill>
                <a:latin typeface="Berlin Sans FB Demi" panose="020E0802020502020306" pitchFamily="34" charset="0"/>
              </a:rPr>
              <a:t>quod non </a:t>
            </a:r>
            <a:r>
              <a:rPr lang="en-US" sz="6600" b="1" i="1" dirty="0" err="1">
                <a:ln/>
                <a:solidFill>
                  <a:schemeClr val="accent4">
                    <a:lumMod val="75000"/>
                  </a:schemeClr>
                </a:solidFill>
                <a:latin typeface="Berlin Sans FB Demi" panose="020E0802020502020306" pitchFamily="34" charset="0"/>
              </a:rPr>
              <a:t>habet</a:t>
            </a:r>
            <a:endParaRPr lang="en-US" sz="5400" b="1" i="1" cap="none" spc="0" dirty="0">
              <a:ln/>
              <a:solidFill>
                <a:schemeClr val="accent4">
                  <a:lumMod val="75000"/>
                </a:schemeClr>
              </a:solidFill>
              <a:effectLst/>
            </a:endParaRPr>
          </a:p>
        </p:txBody>
      </p:sp>
      <p:sp>
        <p:nvSpPr>
          <p:cNvPr id="5" name="Rectangle 4"/>
          <p:cNvSpPr/>
          <p:nvPr/>
        </p:nvSpPr>
        <p:spPr>
          <a:xfrm>
            <a:off x="962840" y="2967335"/>
            <a:ext cx="10266337" cy="2123658"/>
          </a:xfrm>
          <a:prstGeom prst="rect">
            <a:avLst/>
          </a:prstGeom>
          <a:noFill/>
        </p:spPr>
        <p:txBody>
          <a:bodyPr wrap="none" lIns="91440" tIns="45720" rIns="91440" bIns="45720">
            <a:spAutoFit/>
          </a:bodyPr>
          <a:lstStyle/>
          <a:p>
            <a:pPr algn="ctr"/>
            <a:r>
              <a:rPr lang="en-US" sz="6600" b="0" cap="none" spc="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You cannot provide </a:t>
            </a:r>
          </a:p>
          <a:p>
            <a:pPr algn="ctr"/>
            <a:r>
              <a:rPr lang="en-US" sz="6600" b="0" cap="none" spc="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what you do not have</a:t>
            </a:r>
            <a:r>
              <a:rPr lang="en-US" sz="6600" b="0" cap="none" spc="0" dirty="0">
                <a:ln w="0"/>
                <a:solidFill>
                  <a:schemeClr val="tx1"/>
                </a:solidFill>
                <a:effectLst>
                  <a:outerShdw blurRad="38100" dist="19050" dir="2700000" algn="tl" rotWithShape="0">
                    <a:schemeClr val="dk1">
                      <a:alpha val="40000"/>
                    </a:schemeClr>
                  </a:outerShdw>
                </a:effectLst>
              </a:rPr>
              <a:t>.</a:t>
            </a:r>
          </a:p>
        </p:txBody>
      </p:sp>
    </p:spTree>
    <p:extLst>
      <p:ext uri="{BB962C8B-B14F-4D97-AF65-F5344CB8AC3E}">
        <p14:creationId xmlns:p14="http://schemas.microsoft.com/office/powerpoint/2010/main" val="144487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endParaRPr lang="en-US" sz="5400" dirty="0"/>
          </a:p>
        </p:txBody>
      </p:sp>
      <p:sp>
        <p:nvSpPr>
          <p:cNvPr id="3" name="Content Placeholder 2"/>
          <p:cNvSpPr>
            <a:spLocks noGrp="1"/>
          </p:cNvSpPr>
          <p:nvPr>
            <p:ph idx="1"/>
          </p:nvPr>
        </p:nvSpPr>
        <p:spPr/>
        <p:txBody>
          <a:bodyPr/>
          <a:lstStyle/>
          <a:p>
            <a:endParaRPr lang="en-US" dirty="0"/>
          </a:p>
        </p:txBody>
      </p:sp>
      <p:pic>
        <p:nvPicPr>
          <p:cNvPr id="1026" name="Picture 2" descr="http://www.brainrules.net/images/cover-B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3974" y="355729"/>
            <a:ext cx="4200525" cy="63436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07A613C-86F8-42BF-8298-9D1B35A7FE07}"/>
              </a:ext>
            </a:extLst>
          </p:cNvPr>
          <p:cNvPicPr>
            <a:picLocks noChangeAspect="1"/>
          </p:cNvPicPr>
          <p:nvPr/>
        </p:nvPicPr>
        <p:blipFill>
          <a:blip r:embed="rId4"/>
          <a:stretch>
            <a:fillRect/>
          </a:stretch>
        </p:blipFill>
        <p:spPr>
          <a:xfrm>
            <a:off x="5721286" y="355729"/>
            <a:ext cx="4051979" cy="6122769"/>
          </a:xfrm>
          <a:prstGeom prst="rect">
            <a:avLst/>
          </a:prstGeom>
          <a:ln>
            <a:solidFill>
              <a:schemeClr val="accent2">
                <a:lumMod val="50000"/>
              </a:schemeClr>
            </a:solidFill>
          </a:ln>
        </p:spPr>
      </p:pic>
    </p:spTree>
    <p:extLst>
      <p:ext uri="{BB962C8B-B14F-4D97-AF65-F5344CB8AC3E}">
        <p14:creationId xmlns:p14="http://schemas.microsoft.com/office/powerpoint/2010/main" val="494142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588328" y="483522"/>
            <a:ext cx="4045527" cy="6037171"/>
          </a:xfrm>
          <a:prstGeom prst="rect">
            <a:avLst/>
          </a:prstGeom>
          <a:ln>
            <a:solidFill>
              <a:schemeClr val="accent2">
                <a:lumMod val="50000"/>
              </a:schemeClr>
            </a:solidFill>
          </a:ln>
        </p:spPr>
      </p:pic>
    </p:spTree>
    <p:extLst>
      <p:ext uri="{BB962C8B-B14F-4D97-AF65-F5344CB8AC3E}">
        <p14:creationId xmlns:p14="http://schemas.microsoft.com/office/powerpoint/2010/main" val="978723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91840-64D8-479F-B8B4-17BECE3FB200}"/>
              </a:ext>
            </a:extLst>
          </p:cNvPr>
          <p:cNvSpPr>
            <a:spLocks noGrp="1"/>
          </p:cNvSpPr>
          <p:nvPr>
            <p:ph type="title"/>
          </p:nvPr>
        </p:nvSpPr>
        <p:spPr/>
        <p:txBody>
          <a:bodyPr/>
          <a:lstStyle/>
          <a:p>
            <a:endParaRPr lang="en-US"/>
          </a:p>
        </p:txBody>
      </p:sp>
      <p:pic>
        <p:nvPicPr>
          <p:cNvPr id="5" name="Content Placeholder 4" descr="A screenshot of a cell phone&#10;&#10;Description generated with very high confidence">
            <a:extLst>
              <a:ext uri="{FF2B5EF4-FFF2-40B4-BE49-F238E27FC236}">
                <a16:creationId xmlns:a16="http://schemas.microsoft.com/office/drawing/2014/main" id="{553755C4-F06F-47A0-9A6A-39823E72AE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2845" y="384048"/>
            <a:ext cx="10949985" cy="5806439"/>
          </a:xfrm>
          <a:ln>
            <a:solidFill>
              <a:schemeClr val="accent1"/>
            </a:solidFill>
          </a:ln>
        </p:spPr>
      </p:pic>
    </p:spTree>
    <p:extLst>
      <p:ext uri="{BB962C8B-B14F-4D97-AF65-F5344CB8AC3E}">
        <p14:creationId xmlns:p14="http://schemas.microsoft.com/office/powerpoint/2010/main" val="1437446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133A5-1746-4AF1-BBC3-4F3478C9AF68}"/>
              </a:ext>
            </a:extLst>
          </p:cNvPr>
          <p:cNvSpPr>
            <a:spLocks noGrp="1"/>
          </p:cNvSpPr>
          <p:nvPr>
            <p:ph type="title"/>
          </p:nvPr>
        </p:nvSpPr>
        <p:spPr/>
        <p:txBody>
          <a:bodyPr/>
          <a:lstStyle/>
          <a:p>
            <a:endParaRPr lang="en-US"/>
          </a:p>
        </p:txBody>
      </p:sp>
      <p:pic>
        <p:nvPicPr>
          <p:cNvPr id="5" name="Content Placeholder 4" descr="A screenshot of a cell phone&#10;&#10;Description generated with very high confidence">
            <a:extLst>
              <a:ext uri="{FF2B5EF4-FFF2-40B4-BE49-F238E27FC236}">
                <a16:creationId xmlns:a16="http://schemas.microsoft.com/office/drawing/2014/main" id="{1161CB56-4D47-481A-A1A3-D523B29631B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1995" y="286603"/>
            <a:ext cx="11084645" cy="6086167"/>
          </a:xfrm>
          <a:ln>
            <a:solidFill>
              <a:schemeClr val="accent1"/>
            </a:solidFill>
          </a:ln>
        </p:spPr>
      </p:pic>
    </p:spTree>
    <p:extLst>
      <p:ext uri="{BB962C8B-B14F-4D97-AF65-F5344CB8AC3E}">
        <p14:creationId xmlns:p14="http://schemas.microsoft.com/office/powerpoint/2010/main" val="825705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2" name="AutoShape 2" descr="https://upload.wikimedia.org/wikipedia/commons/1/10/MRI_anterior_cingulat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2103120" y="474237"/>
            <a:ext cx="7555401" cy="5759212"/>
          </a:xfrm>
          <a:prstGeom prst="rect">
            <a:avLst/>
          </a:prstGeom>
        </p:spPr>
      </p:pic>
    </p:spTree>
    <p:extLst>
      <p:ext uri="{BB962C8B-B14F-4D97-AF65-F5344CB8AC3E}">
        <p14:creationId xmlns:p14="http://schemas.microsoft.com/office/powerpoint/2010/main" val="1572772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93C9F-90EC-4E21-8EBA-4958A8A9DFB4}"/>
              </a:ext>
            </a:extLst>
          </p:cNvPr>
          <p:cNvSpPr>
            <a:spLocks noGrp="1"/>
          </p:cNvSpPr>
          <p:nvPr>
            <p:ph type="title"/>
          </p:nvPr>
        </p:nvSpPr>
        <p:spPr/>
        <p:txBody>
          <a:bodyPr/>
          <a:lstStyle/>
          <a:p>
            <a:endParaRPr lang="en-US"/>
          </a:p>
        </p:txBody>
      </p:sp>
      <p:pic>
        <p:nvPicPr>
          <p:cNvPr id="5" name="Content Placeholder 4" descr="A screenshot of a cell phone&#10;&#10;Description generated with very high confidence">
            <a:extLst>
              <a:ext uri="{FF2B5EF4-FFF2-40B4-BE49-F238E27FC236}">
                <a16:creationId xmlns:a16="http://schemas.microsoft.com/office/drawing/2014/main" id="{DD0A65F9-A116-4D02-B1E3-ABF56FEBA99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48136" y="286603"/>
            <a:ext cx="11401412" cy="6067491"/>
          </a:xfrm>
          <a:ln>
            <a:solidFill>
              <a:schemeClr val="accent1"/>
            </a:solidFill>
          </a:ln>
        </p:spPr>
      </p:pic>
    </p:spTree>
    <p:extLst>
      <p:ext uri="{BB962C8B-B14F-4D97-AF65-F5344CB8AC3E}">
        <p14:creationId xmlns:p14="http://schemas.microsoft.com/office/powerpoint/2010/main" val="4117795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675DF-CF30-4523-8AA6-99765264C193}"/>
              </a:ext>
            </a:extLst>
          </p:cNvPr>
          <p:cNvSpPr>
            <a:spLocks noGrp="1"/>
          </p:cNvSpPr>
          <p:nvPr>
            <p:ph type="title"/>
          </p:nvPr>
        </p:nvSpPr>
        <p:spPr/>
        <p:txBody>
          <a:bodyPr/>
          <a:lstStyle/>
          <a:p>
            <a:endParaRPr lang="en-US"/>
          </a:p>
        </p:txBody>
      </p:sp>
      <p:pic>
        <p:nvPicPr>
          <p:cNvPr id="5" name="Content Placeholder 4" descr="A screenshot of a cell phone&#10;&#10;Description generated with very high confidence">
            <a:extLst>
              <a:ext uri="{FF2B5EF4-FFF2-40B4-BE49-F238E27FC236}">
                <a16:creationId xmlns:a16="http://schemas.microsoft.com/office/drawing/2014/main" id="{5751778D-9664-472E-B19D-0CE5DE7C58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4875" y="286603"/>
            <a:ext cx="11043210" cy="5860026"/>
          </a:xfrm>
          <a:ln>
            <a:solidFill>
              <a:schemeClr val="accent1"/>
            </a:solidFill>
          </a:ln>
        </p:spPr>
      </p:pic>
    </p:spTree>
    <p:extLst>
      <p:ext uri="{BB962C8B-B14F-4D97-AF65-F5344CB8AC3E}">
        <p14:creationId xmlns:p14="http://schemas.microsoft.com/office/powerpoint/2010/main" val="1308385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C243E-B03C-4822-B74D-A35D0F2F2A2E}"/>
              </a:ext>
            </a:extLst>
          </p:cNvPr>
          <p:cNvSpPr>
            <a:spLocks noGrp="1"/>
          </p:cNvSpPr>
          <p:nvPr>
            <p:ph type="title"/>
          </p:nvPr>
        </p:nvSpPr>
        <p:spPr/>
        <p:txBody>
          <a:bodyPr/>
          <a:lstStyle/>
          <a:p>
            <a:endParaRPr lang="en-US"/>
          </a:p>
        </p:txBody>
      </p:sp>
      <p:pic>
        <p:nvPicPr>
          <p:cNvPr id="5" name="Content Placeholder 4" descr="A screenshot of a cell phone&#10;&#10;Description generated with very high confidence">
            <a:extLst>
              <a:ext uri="{FF2B5EF4-FFF2-40B4-BE49-F238E27FC236}">
                <a16:creationId xmlns:a16="http://schemas.microsoft.com/office/drawing/2014/main" id="{E083EDE1-BD68-4984-A901-C723582CD16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8872" y="286602"/>
            <a:ext cx="11123570" cy="6114197"/>
          </a:xfrm>
          <a:ln>
            <a:solidFill>
              <a:schemeClr val="accent1"/>
            </a:solidFill>
          </a:ln>
        </p:spPr>
      </p:pic>
    </p:spTree>
    <p:extLst>
      <p:ext uri="{BB962C8B-B14F-4D97-AF65-F5344CB8AC3E}">
        <p14:creationId xmlns:p14="http://schemas.microsoft.com/office/powerpoint/2010/main" val="2390620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8B3C5-E0D3-4FDA-913B-2CC7E1F5E459}"/>
              </a:ext>
            </a:extLst>
          </p:cNvPr>
          <p:cNvSpPr>
            <a:spLocks noGrp="1"/>
          </p:cNvSpPr>
          <p:nvPr>
            <p:ph type="title"/>
          </p:nvPr>
        </p:nvSpPr>
        <p:spPr/>
        <p:txBody>
          <a:bodyPr/>
          <a:lstStyle/>
          <a:p>
            <a:endParaRPr lang="en-US"/>
          </a:p>
        </p:txBody>
      </p:sp>
      <p:pic>
        <p:nvPicPr>
          <p:cNvPr id="5" name="Content Placeholder 4" descr="A screenshot of a cell phone&#10;&#10;Description generated with very high confidence">
            <a:extLst>
              <a:ext uri="{FF2B5EF4-FFF2-40B4-BE49-F238E27FC236}">
                <a16:creationId xmlns:a16="http://schemas.microsoft.com/office/drawing/2014/main" id="{14FCFFDA-590F-4E20-BAB3-D459FEA9870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3745" y="286603"/>
            <a:ext cx="11374097" cy="6084700"/>
          </a:xfrm>
          <a:ln>
            <a:solidFill>
              <a:schemeClr val="accent1"/>
            </a:solidFill>
          </a:ln>
        </p:spPr>
      </p:pic>
    </p:spTree>
    <p:extLst>
      <p:ext uri="{BB962C8B-B14F-4D97-AF65-F5344CB8AC3E}">
        <p14:creationId xmlns:p14="http://schemas.microsoft.com/office/powerpoint/2010/main" val="26100186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http://ecx.images-amazon.com/images/I/71gZW5pnY1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28253" y="395923"/>
            <a:ext cx="4168377" cy="6281461"/>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722358" y="395923"/>
            <a:ext cx="4234825" cy="6281461"/>
          </a:xfrm>
          <a:prstGeom prst="rect">
            <a:avLst/>
          </a:prstGeom>
        </p:spPr>
      </p:pic>
    </p:spTree>
    <p:extLst>
      <p:ext uri="{BB962C8B-B14F-4D97-AF65-F5344CB8AC3E}">
        <p14:creationId xmlns:p14="http://schemas.microsoft.com/office/powerpoint/2010/main" val="1425761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idx="1"/>
          </p:nvPr>
        </p:nvSpPr>
        <p:spPr/>
        <p:txBody>
          <a:bodyPr/>
          <a:lstStyle/>
          <a:p>
            <a:endParaRPr lang="en-US" dirty="0"/>
          </a:p>
        </p:txBody>
      </p:sp>
      <p:pic>
        <p:nvPicPr>
          <p:cNvPr id="3074" name="Picture 2" descr="http://i0.wp.com/alifeofproductivity.com/wp-content/uploads/2013/06/mindset.001.png?resize=291%2C442"/>
          <p:cNvPicPr>
            <a:picLocks noChangeAspect="1" noChangeArrowheads="1"/>
          </p:cNvPicPr>
          <p:nvPr/>
        </p:nvPicPr>
        <p:blipFill rotWithShape="1">
          <a:blip r:embed="rId3">
            <a:extLst>
              <a:ext uri="{28A0092B-C50C-407E-A947-70E740481C1C}">
                <a14:useLocalDpi xmlns:a14="http://schemas.microsoft.com/office/drawing/2010/main" val="0"/>
              </a:ext>
            </a:extLst>
          </a:blip>
          <a:srcRect l="1879" t="1219" r="3761" b="3344"/>
          <a:stretch/>
        </p:blipFill>
        <p:spPr bwMode="auto">
          <a:xfrm>
            <a:off x="1611984" y="801278"/>
            <a:ext cx="2601798" cy="3996965"/>
          </a:xfrm>
          <a:prstGeom prst="rect">
            <a:avLst/>
          </a:prstGeom>
          <a:noFill/>
          <a:ln w="1905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6" name="Picture 4" descr="http://ebusiness.ascd.org/serverfiles/productimages/115041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7577" y="2059094"/>
            <a:ext cx="2543175" cy="3810000"/>
          </a:xfrm>
          <a:prstGeom prst="rect">
            <a:avLst/>
          </a:prstGeom>
          <a:noFill/>
          <a:ln w="1905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78" name="Picture 6" descr="http://donnawilsonphd.org/wp-content/uploads/2013/04/5bi-new-cover.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28993" y="716437"/>
            <a:ext cx="2766735" cy="4059302"/>
          </a:xfrm>
          <a:prstGeom prst="rect">
            <a:avLst/>
          </a:prstGeom>
          <a:noFill/>
          <a:ln w="19050">
            <a:solidFill>
              <a:schemeClr val="tx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593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097280" y="443345"/>
            <a:ext cx="3747456" cy="5665197"/>
          </a:xfrm>
          <a:prstGeom prst="rect">
            <a:avLst/>
          </a:prstGeom>
          <a:ln>
            <a:solidFill>
              <a:schemeClr val="accent2">
                <a:lumMod val="50000"/>
              </a:schemeClr>
            </a:solidFill>
          </a:ln>
        </p:spPr>
      </p:pic>
      <p:pic>
        <p:nvPicPr>
          <p:cNvPr id="5" name="Picture 4"/>
          <p:cNvPicPr>
            <a:picLocks noChangeAspect="1"/>
          </p:cNvPicPr>
          <p:nvPr/>
        </p:nvPicPr>
        <p:blipFill>
          <a:blip r:embed="rId3"/>
          <a:stretch>
            <a:fillRect/>
          </a:stretch>
        </p:blipFill>
        <p:spPr>
          <a:xfrm>
            <a:off x="6021549" y="286603"/>
            <a:ext cx="3957317" cy="6066991"/>
          </a:xfrm>
          <a:prstGeom prst="rect">
            <a:avLst/>
          </a:prstGeom>
          <a:ln>
            <a:solidFill>
              <a:schemeClr val="accent2">
                <a:lumMod val="50000"/>
              </a:schemeClr>
            </a:solidFill>
          </a:ln>
        </p:spPr>
      </p:pic>
    </p:spTree>
    <p:extLst>
      <p:ext uri="{BB962C8B-B14F-4D97-AF65-F5344CB8AC3E}">
        <p14:creationId xmlns:p14="http://schemas.microsoft.com/office/powerpoint/2010/main" val="326496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Contact Information</a:t>
            </a:r>
          </a:p>
        </p:txBody>
      </p:sp>
      <p:sp>
        <p:nvSpPr>
          <p:cNvPr id="3" name="Content Placeholder 2"/>
          <p:cNvSpPr>
            <a:spLocks noGrp="1"/>
          </p:cNvSpPr>
          <p:nvPr>
            <p:ph idx="1"/>
          </p:nvPr>
        </p:nvSpPr>
        <p:spPr/>
        <p:txBody>
          <a:bodyPr>
            <a:normAutofit/>
          </a:bodyPr>
          <a:lstStyle/>
          <a:p>
            <a:r>
              <a:rPr lang="en-US" sz="4400" dirty="0"/>
              <a:t>Conn McQuinn</a:t>
            </a:r>
          </a:p>
          <a:p>
            <a:r>
              <a:rPr lang="en-US" sz="4400" dirty="0"/>
              <a:t>www.mcquinnable.com</a:t>
            </a:r>
          </a:p>
          <a:p>
            <a:r>
              <a:rPr lang="en-US" sz="4400" dirty="0">
                <a:hlinkClick r:id="rId2"/>
              </a:rPr>
              <a:t>conn@mcquinnable.com</a:t>
            </a:r>
            <a:endParaRPr lang="en-US" sz="4400" dirty="0"/>
          </a:p>
          <a:p>
            <a:endParaRPr lang="en-US" sz="4400" dirty="0"/>
          </a:p>
          <a:p>
            <a:endParaRPr lang="en-US" sz="4400" dirty="0"/>
          </a:p>
          <a:p>
            <a:endParaRPr lang="en-US" dirty="0"/>
          </a:p>
        </p:txBody>
      </p:sp>
    </p:spTree>
    <p:extLst>
      <p:ext uri="{BB962C8B-B14F-4D97-AF65-F5344CB8AC3E}">
        <p14:creationId xmlns:p14="http://schemas.microsoft.com/office/powerpoint/2010/main" val="2963006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7412" y="3640943"/>
            <a:ext cx="6509750" cy="1683857"/>
          </a:xfrm>
        </p:spPr>
        <p:txBody>
          <a:bodyPr>
            <a:normAutofit fontScale="90000"/>
          </a:bodyPr>
          <a:lstStyle/>
          <a:p>
            <a:br>
              <a:rPr lang="en-US" dirty="0"/>
            </a:br>
            <a:r>
              <a:rPr lang="en-US" sz="8900" dirty="0"/>
              <a:t>What happens in the brain when you learn?</a:t>
            </a:r>
          </a:p>
        </p:txBody>
      </p:sp>
      <p:pic>
        <p:nvPicPr>
          <p:cNvPr id="3" name="Picture 2"/>
          <p:cNvPicPr>
            <a:picLocks noChangeAspect="1"/>
          </p:cNvPicPr>
          <p:nvPr/>
        </p:nvPicPr>
        <p:blipFill>
          <a:blip r:embed="rId5">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7283907" y="1150538"/>
            <a:ext cx="4414106" cy="3634740"/>
          </a:xfrm>
          <a:prstGeom prst="rect">
            <a:avLst/>
          </a:prstGeom>
        </p:spPr>
      </p:pic>
      <p:pic>
        <p:nvPicPr>
          <p:cNvPr id="4" name="One Minut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969572" y="5324800"/>
            <a:ext cx="6092676" cy="1203648"/>
          </a:xfrm>
          <a:prstGeom prst="rect">
            <a:avLst/>
          </a:prstGeom>
          <a:ln>
            <a:solidFill>
              <a:schemeClr val="accent2">
                <a:lumMod val="50000"/>
              </a:schemeClr>
            </a:solidFill>
          </a:ln>
        </p:spPr>
      </p:pic>
    </p:spTree>
    <p:extLst>
      <p:ext uri="{BB962C8B-B14F-4D97-AF65-F5344CB8AC3E}">
        <p14:creationId xmlns:p14="http://schemas.microsoft.com/office/powerpoint/2010/main" val="2422939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sp>
        <p:nvSpPr>
          <p:cNvPr id="4" name="Title 4"/>
          <p:cNvSpPr txBox="1">
            <a:spLocks/>
          </p:cNvSpPr>
          <p:nvPr/>
        </p:nvSpPr>
        <p:spPr>
          <a:xfrm>
            <a:off x="2470151" y="-1319981"/>
            <a:ext cx="5711824" cy="8953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solidFill>
                <a:latin typeface="+mn-lt"/>
                <a:ea typeface="+mj-ea"/>
                <a:cs typeface="+mj-cs"/>
              </a:defRPr>
            </a:lvl1pPr>
          </a:lstStyle>
          <a:p>
            <a:r>
              <a:rPr lang="en-US"/>
              <a:t>Neuron </a:t>
            </a:r>
            <a:endParaRPr lang="en-US" dirty="0"/>
          </a:p>
        </p:txBody>
      </p:sp>
      <p:sp>
        <p:nvSpPr>
          <p:cNvPr id="5" name="Text Placeholder 6"/>
          <p:cNvSpPr txBox="1">
            <a:spLocks/>
          </p:cNvSpPr>
          <p:nvPr/>
        </p:nvSpPr>
        <p:spPr>
          <a:xfrm>
            <a:off x="457200" y="5943600"/>
            <a:ext cx="10825316" cy="781664"/>
          </a:xfrm>
          <a:prstGeom prst="rect">
            <a:avLst/>
          </a:prstGeom>
        </p:spPr>
        <p:txBody>
          <a:bodyPr>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endParaRPr lang="en-US" dirty="0"/>
          </a:p>
        </p:txBody>
      </p:sp>
      <p:pic>
        <p:nvPicPr>
          <p:cNvPr id="6" name="Picture 2" descr="E:\jen's HDIL-February, 2014\HDIL GRANT ADMINISTRATION\Brain Presentations+BP\Brain Images for presentations\clip_image002 - neur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7018" y="107577"/>
            <a:ext cx="11757412" cy="662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2624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Office Theme">
  <a:themeElements>
    <a:clrScheme name="AcademicScience">
      <a:dk1>
        <a:srgbClr val="000000"/>
      </a:dk1>
      <a:lt1>
        <a:sysClr val="window" lastClr="FFFFFF"/>
      </a:lt1>
      <a:dk2>
        <a:srgbClr val="1B1B1B"/>
      </a:dk2>
      <a:lt2>
        <a:srgbClr val="E5E8E8"/>
      </a:lt2>
      <a:accent1>
        <a:srgbClr val="00B0EA"/>
      </a:accent1>
      <a:accent2>
        <a:srgbClr val="45AE22"/>
      </a:accent2>
      <a:accent3>
        <a:srgbClr val="FFFF00"/>
      </a:accent3>
      <a:accent4>
        <a:srgbClr val="F2760D"/>
      </a:accent4>
      <a:accent5>
        <a:srgbClr val="BB2B35"/>
      </a:accent5>
      <a:accent6>
        <a:srgbClr val="6C3CA2"/>
      </a:accent6>
      <a:hlink>
        <a:srgbClr val="00B0EA"/>
      </a:hlink>
      <a:folHlink>
        <a:srgbClr val="969696"/>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AcademicScience">
      <a:dk1>
        <a:srgbClr val="000000"/>
      </a:dk1>
      <a:lt1>
        <a:sysClr val="window" lastClr="FFFFFF"/>
      </a:lt1>
      <a:dk2>
        <a:srgbClr val="1B1B1B"/>
      </a:dk2>
      <a:lt2>
        <a:srgbClr val="E5E8E8"/>
      </a:lt2>
      <a:accent1>
        <a:srgbClr val="00B0EA"/>
      </a:accent1>
      <a:accent2>
        <a:srgbClr val="45AE22"/>
      </a:accent2>
      <a:accent3>
        <a:srgbClr val="FFFF00"/>
      </a:accent3>
      <a:accent4>
        <a:srgbClr val="F2760D"/>
      </a:accent4>
      <a:accent5>
        <a:srgbClr val="BB2B35"/>
      </a:accent5>
      <a:accent6>
        <a:srgbClr val="6C3CA2"/>
      </a:accent6>
      <a:hlink>
        <a:srgbClr val="00B0EA"/>
      </a:hlink>
      <a:folHlink>
        <a:srgbClr val="969696"/>
      </a:folHlink>
    </a:clrScheme>
    <a:fontScheme name="Arial">
      <a:maj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557FBB9D-AA08-4C32-8A71-9F02C5E4D8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Retrospect</Template>
  <TotalTime>0</TotalTime>
  <Words>3913</Words>
  <Application>Microsoft Office PowerPoint</Application>
  <PresentationFormat>Widescreen</PresentationFormat>
  <Paragraphs>240</Paragraphs>
  <Slides>77</Slides>
  <Notes>62</Notes>
  <HiddenSlides>0</HiddenSlides>
  <MMClips>9</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77</vt:i4>
      </vt:variant>
    </vt:vector>
  </HeadingPairs>
  <TitlesOfParts>
    <vt:vector size="88" baseType="lpstr">
      <vt:lpstr>Aharoni</vt:lpstr>
      <vt:lpstr>Arial</vt:lpstr>
      <vt:lpstr>Arial Black</vt:lpstr>
      <vt:lpstr>Arial Rounded MT Bold</vt:lpstr>
      <vt:lpstr>Berlin Sans FB</vt:lpstr>
      <vt:lpstr>Berlin Sans FB Demi</vt:lpstr>
      <vt:lpstr>Bradley Hand ITC</vt:lpstr>
      <vt:lpstr>Calibri</vt:lpstr>
      <vt:lpstr>Calibri Light</vt:lpstr>
      <vt:lpstr>Palatino Linotype</vt:lpstr>
      <vt:lpstr>Retrospect</vt:lpstr>
      <vt:lpstr>Neuoroscience and Learning</vt:lpstr>
      <vt:lpstr>PowerPoint Presentation</vt:lpstr>
      <vt:lpstr>PowerPoint Presentation</vt:lpstr>
      <vt:lpstr>PowerPoint Presentation</vt:lpstr>
      <vt:lpstr>PowerPoint Presentation</vt:lpstr>
      <vt:lpstr>PowerPoint Presentation</vt:lpstr>
      <vt:lpstr>PowerPoint Presentation</vt:lpstr>
      <vt:lpstr> What happens in the brain when you learn?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Reflection</vt:lpstr>
      <vt:lpstr>Reflection</vt:lpstr>
      <vt:lpstr>Multitasking is a lie</vt:lpstr>
      <vt:lpstr>PowerPoint Presentation</vt:lpstr>
      <vt:lpstr>PowerPoint Presentation</vt:lpstr>
      <vt:lpstr>PowerPoint Presentation</vt:lpstr>
      <vt:lpstr> What are the major brain systems involved in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 is literally neurologically impossible to learn deeply about something you don’t care about. </vt:lpstr>
      <vt:lpstr>PowerPoint Presentation</vt:lpstr>
      <vt:lpstr>PowerPoint Presentation</vt:lpstr>
      <vt:lpstr>PowerPoint Presentation</vt:lpstr>
      <vt:lpstr>Student attention</vt:lpstr>
      <vt:lpstr>PowerPoint Presentation</vt:lpstr>
      <vt:lpstr>PowerPoint Presentation</vt:lpstr>
      <vt:lpstr>PowerPoint Presentation</vt:lpstr>
      <vt:lpstr>PowerPoint Presentation</vt:lpstr>
      <vt:lpstr>PowerPoint Presentation</vt:lpstr>
      <vt:lpstr>Reflection</vt:lpstr>
      <vt:lpstr>Reflection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Contact Information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2015-03-12T17:25:10Z</dcterms:created>
  <dcterms:modified xsi:type="dcterms:W3CDTF">2017-10-09T16:16:59Z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TC029023899991</vt:lpwstr>
  </property>
</Properties>
</file>