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57" r:id="rId51"/>
    <p:sldId id="309" r:id="rId52"/>
    <p:sldId id="310" r:id="rId53"/>
    <p:sldId id="311" r:id="rId54"/>
    <p:sldId id="312" r:id="rId55"/>
    <p:sldId id="313" r:id="rId56"/>
    <p:sldId id="314" r:id="rId57"/>
    <p:sldId id="338" r:id="rId58"/>
    <p:sldId id="315" r:id="rId59"/>
    <p:sldId id="316" r:id="rId60"/>
    <p:sldId id="317" r:id="rId61"/>
    <p:sldId id="318" r:id="rId62"/>
    <p:sldId id="319" r:id="rId63"/>
    <p:sldId id="320" r:id="rId64"/>
    <p:sldId id="321" r:id="rId65"/>
    <p:sldId id="323" r:id="rId66"/>
    <p:sldId id="324" r:id="rId67"/>
    <p:sldId id="327" r:id="rId68"/>
    <p:sldId id="328" r:id="rId69"/>
    <p:sldId id="329" r:id="rId70"/>
    <p:sldId id="330" r:id="rId71"/>
    <p:sldId id="331" r:id="rId72"/>
    <p:sldId id="332" r:id="rId73"/>
    <p:sldId id="333" r:id="rId74"/>
    <p:sldId id="334" r:id="rId75"/>
    <p:sldId id="356" r:id="rId76"/>
    <p:sldId id="325" r:id="rId77"/>
    <p:sldId id="335" r:id="rId78"/>
    <p:sldId id="336" r:id="rId79"/>
    <p:sldId id="340" r:id="rId80"/>
    <p:sldId id="337" r:id="rId81"/>
    <p:sldId id="342"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Lst>
  <p:sldSz cx="12192000" cy="6858000"/>
  <p:notesSz cx="7010400" cy="9296400"/>
  <p:embeddedFontLst>
    <p:embeddedFont>
      <p:font typeface="Palatino Linotype" panose="02040502050505030304" pitchFamily="18" charset="0"/>
      <p:regular r:id="rId96"/>
      <p:bold r:id="rId97"/>
      <p:italic r:id="rId98"/>
      <p:boldItalic r:id="rId99"/>
    </p:embeddedFont>
    <p:embeddedFont>
      <p:font typeface="Pacifico" panose="020B0604020202020204" charset="0"/>
      <p:regular r:id="rId100"/>
    </p:embeddedFont>
    <p:embeddedFont>
      <p:font typeface="Overlock" panose="020B0604020202020204" charset="0"/>
      <p:regular r:id="rId101"/>
      <p:bold r:id="rId102"/>
      <p:italic r:id="rId103"/>
      <p:boldItalic r:id="rId104"/>
    </p:embeddedFont>
    <p:embeddedFont>
      <p:font typeface="Roboto" panose="020B0604020202020204" charset="0"/>
      <p:regular r:id="rId105"/>
      <p:bold r:id="rId106"/>
      <p:italic r:id="rId107"/>
      <p:boldItalic r:id="rId108"/>
    </p:embeddedFont>
    <p:embeddedFont>
      <p:font typeface="Architects Daughter" panose="020B0604020202020204" charset="0"/>
      <p:regular r:id="rId109"/>
    </p:embeddedFont>
    <p:embeddedFont>
      <p:font typeface="Calibri" panose="020F0502020204030204" pitchFamily="34" charset="0"/>
      <p:regular r:id="rId110"/>
      <p:bold r:id="rId111"/>
      <p:italic r:id="rId112"/>
      <p:boldItalic r:id="rId113"/>
    </p:embeddedFont>
    <p:embeddedFont>
      <p:font typeface="Spectral"/>
      <p:regular r:id="rId114"/>
      <p:bold r:id="rId115"/>
      <p:italic r:id="rId116"/>
      <p:boldItalic r:id="rId117"/>
    </p:embeddedFont>
    <p:embeddedFont>
      <p:font typeface="Merriweather" panose="020B0604020202020204" charset="0"/>
      <p:regular r:id="rId118"/>
      <p:bold r:id="rId119"/>
      <p:italic r:id="rId120"/>
      <p:boldItalic r:id="rId121"/>
    </p:embeddedFont>
    <p:embeddedFont>
      <p:font typeface="Nunito" panose="020B0604020202020204" charset="0"/>
      <p:bold r:id="rId122"/>
      <p:boldItalic r:id="rId123"/>
    </p:embeddedFont>
    <p:embeddedFont>
      <p:font typeface="Arial Black" panose="020B0A04020102020204" pitchFamily="34" charset="0"/>
      <p:regular r:id="rId124"/>
      <p:bold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795"/>
    <a:srgbClr val="048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83888"/>
  </p:normalViewPr>
  <p:slideViewPr>
    <p:cSldViewPr snapToGrid="0" snapToObjects="1">
      <p:cViewPr varScale="1">
        <p:scale>
          <a:sx n="84" d="100"/>
          <a:sy n="84" d="100"/>
        </p:scale>
        <p:origin x="461" y="8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7.fntdata"/><Relationship Id="rId16" Type="http://schemas.openxmlformats.org/officeDocument/2006/relationships/slide" Target="slides/slide15.xml"/><Relationship Id="rId107"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7.fntdata"/><Relationship Id="rId123" Type="http://schemas.openxmlformats.org/officeDocument/2006/relationships/font" Target="fonts/font28.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font" Target="fonts/font18.fntdata"/><Relationship Id="rId118" Type="http://schemas.openxmlformats.org/officeDocument/2006/relationships/font" Target="fonts/font23.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12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font" Target="fonts/font13.fntdata"/><Relationship Id="rId116" Type="http://schemas.openxmlformats.org/officeDocument/2006/relationships/font" Target="fonts/font21.fntdata"/><Relationship Id="rId124" Type="http://schemas.openxmlformats.org/officeDocument/2006/relationships/font" Target="fonts/font29.fntdata"/><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14" Type="http://schemas.openxmlformats.org/officeDocument/2006/relationships/font" Target="fonts/font19.fntdata"/><Relationship Id="rId119" Type="http://schemas.openxmlformats.org/officeDocument/2006/relationships/font" Target="fonts/font24.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font" Target="fonts/font27.fntdata"/><Relationship Id="rId13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font" Target="fonts/font25.fntdata"/><Relationship Id="rId125"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73893"/>
            <a:ext cx="5608320" cy="313753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m.wikipedia.org/wiki/Anterior_cingulate_corte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Neuron Image: http://cdn1.collective-evolution.com/assets/uploads/2012/11/FEATURE.jpg</a:t>
            </a:r>
            <a:endParaRPr/>
          </a:p>
        </p:txBody>
      </p:sp>
      <p:sp>
        <p:nvSpPr>
          <p:cNvPr id="106" name="Shape 10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source: http://www.brainfacts.org/thinking-sensing-and-behaving/learning-and-memory/2014/image-of-the-week-the-structure-of-memory</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an image of two mouse neurons, and you can see the branches of the dendrites are covered with little knobs. They’re called spines, and they are where the dendrites grow to reach the terminals of other neurons.</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83" name="Shape 18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source: http://blogs.scientificamerican.com/observations/files/2012/04/Screen-shot-2012-04-16-at-5.06.35-PM.png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Here is a real, live neuron growing new spines. They are growing toward neurotransmitter molecules. Notice that the spine by the blue arrow starts out long and thin, but then thickens over time. The neuron is building bridges to reach another active neuron, which is what happens in our brains when we learn. We are literally building learning connections.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source: http://news.ucsc.edu/2009/11/3413.html</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Learning is not just about building new connections, though. The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0" name="Shape 20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http://www.appsychology.com/Book/Biological/Biologypics/clip_image002.jpg</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One part of the neuron I didn’t mention was the myelin sheath. These are deposits of fat on the axon that act like the insulation on an electrical wire. They increase the speed and strength of the signal that travels down the neuron. The amount of myelin is impacted by diet (it’s one reason that babies have high-fat diets), but most importantly through normal development and repeated firing of the neuron. It’s another part of neurological development enhanced by repetition and practice. (It’s also the “white matter” of the brain.)</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We’ll come back to myelin when we talk about the parts of the brain.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8" name="Shape 20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from https://upload.wikimedia.org/wikipedia/commons/4/48/Saltatory_Conduction.gif showing how myelin improves electrical transmission down the axon.</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image shows how dramatically myelin can effect the neuron signal. A myelinated neuron transmits information up to ten times faster! Multiple sclerosis is a disease that attacks the myelin of muscle neurons, which is why it has such devastating impact on mobility. </a:t>
            </a:r>
            <a:endParaRPr sz="1200" b="0" i="0" u="none" strike="noStrike" cap="none">
              <a:solidFill>
                <a:schemeClr val="dk1"/>
              </a:solidFill>
              <a:latin typeface="Arial"/>
              <a:ea typeface="Arial"/>
              <a:cs typeface="Arial"/>
              <a:sym typeface="Arial"/>
            </a:endParaRPr>
          </a:p>
        </p:txBody>
      </p:sp>
      <p:sp>
        <p:nvSpPr>
          <p:cNvPr id="219" name="Shape 21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https://commons.wikimedia.org/wiki/File:Dog.in.sleep.jpg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What can we do to improve neuron connections? Sleep is #1. Spines consolidate during sleep, and lack of sleep can seriously impact the learning from the day before. </a:t>
            </a:r>
            <a:endParaRPr sz="1200" b="0" i="0" u="none" strike="noStrike" cap="none">
              <a:solidFill>
                <a:schemeClr val="dk1"/>
              </a:solidFill>
              <a:latin typeface="Arial"/>
              <a:ea typeface="Arial"/>
              <a:cs typeface="Arial"/>
              <a:sym typeface="Arial"/>
            </a:endParaRPr>
          </a:p>
        </p:txBody>
      </p:sp>
      <p:sp>
        <p:nvSpPr>
          <p:cNvPr id="226" name="Shape 22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Repetition is critical to learning facts and skills, particularly repetition with good coaching or feedback. </a:t>
            </a:r>
            <a:endParaRPr sz="1200" b="0" i="0" u="none" strike="noStrike" cap="none">
              <a:solidFill>
                <a:schemeClr val="dk1"/>
              </a:solidFill>
              <a:latin typeface="Arial"/>
              <a:ea typeface="Arial"/>
              <a:cs typeface="Arial"/>
              <a:sym typeface="Arial"/>
            </a:endParaRPr>
          </a:p>
        </p:txBody>
      </p:sp>
      <p:sp>
        <p:nvSpPr>
          <p:cNvPr id="234" name="Shape 23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Exercise is important as well. Aerobic exercise generates Brain Derived Neurotropic Factor, which enhances neuron growth. </a:t>
            </a:r>
            <a:endParaRPr sz="1200" b="0" i="0" u="none" strike="noStrike" cap="none">
              <a:solidFill>
                <a:schemeClr val="dk1"/>
              </a:solidFill>
              <a:latin typeface="Arial"/>
              <a:ea typeface="Arial"/>
              <a:cs typeface="Arial"/>
              <a:sym typeface="Arial"/>
            </a:endParaRPr>
          </a:p>
        </p:txBody>
      </p:sp>
      <p:sp>
        <p:nvSpPr>
          <p:cNvPr id="244" name="Shape 24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Stress damages new neuron spines, or prevents them from forming. </a:t>
            </a:r>
            <a:endParaRPr sz="1200" b="0" i="0" u="none" strike="noStrike" cap="none">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source: https://www.flickr.com/photos/lentzstudios/3884839779</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Boredom is a form of stress! All of the physiological measures of stress are at play when a student is bored.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Boredom can be caused by different things. A person may be bored while they have choices (the child that slouches on the sofa and whines to the parent “I’m bored”). This is called “productive boredom,” where the child needs to develop the capacity to focus, make choices, and solve problems. (Smartphones, computers, and tablets are impediments to learning these skills. They solve boredom with no effort.) A student in class (or a teacher in a professional development workshop) may be suffering from what I call “claustrophobic boredom,” where the person feels trapped in a situation that feels meaningless with no agency to do anything else. It can also be for a struggling student a fight-flight-freeze response, or an indication that they are too stressed or anxious to focus on the current activity.</a:t>
            </a:r>
            <a:endParaRPr sz="1200" b="0" i="0" u="none" strike="noStrike" cap="none">
              <a:solidFill>
                <a:schemeClr val="dk1"/>
              </a:solidFill>
              <a:latin typeface="Arial"/>
              <a:ea typeface="Arial"/>
              <a:cs typeface="Arial"/>
              <a:sym typeface="Arial"/>
            </a:endParaRPr>
          </a:p>
        </p:txBody>
      </p:sp>
      <p:sp>
        <p:nvSpPr>
          <p:cNvPr id="258" name="Shape 25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You’re brain is buzzing right now from all of the excitement and stimulation of this conference. We’re going to start this session with sixty seconds of quiet to help you focus. For the next minute just close your eyes and take slow, deep breaths, concentrating just on the sensation of the air entering and leaving. I’ll set a timer.</a:t>
            </a:r>
            <a:endParaRPr sz="1200" b="0" i="0" u="none" strike="noStrike" cap="none">
              <a:solidFill>
                <a:schemeClr val="dk1"/>
              </a:solidFill>
              <a:latin typeface="Arial"/>
              <a:ea typeface="Arial"/>
              <a:cs typeface="Arial"/>
              <a:sym typeface="Arial"/>
            </a:endParaRPr>
          </a:p>
        </p:txBody>
      </p:sp>
      <p:sp>
        <p:nvSpPr>
          <p:cNvPr id="113" name="Shape 11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74" name="Shape 27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2" name="Shape 282"/>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Stress is a perception that I do not have the skills to manage the situation I’m in. If I have the skills, it’s a mild alert and the brain goes on about its business. </a:t>
            </a:r>
            <a:endParaRPr/>
          </a:p>
        </p:txBody>
      </p:sp>
      <p:sp>
        <p:nvSpPr>
          <p:cNvPr id="287" name="Shape 28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5" name="Shape 295"/>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Another major system to understand is the limbic system. This is the part of the brain that deals with emotion and - interestingly enough - memory formation. Two critical parts are the amygdala and the hippocampus, one of each on opposite sides of the brain. The amygdala is one of the parts of the brain that manages your emotions.. The hippocampus is involved in the storage and retrieval of long-term memories, as well as routing information to the PFC. </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If your limbic system is mildly engaged, it makes you more alert and focused. The neurotransmitters and hormones that are released enhance memory formation and cognitive function. This is what is happening with students when they are engaged and challenged. </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However, if the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Have you (or your students) ever done anything when you were really upset and afterward thought "What was I thinking?" That's the problem. You weren't. You were reacting, and you were reacting at a time when your thinking ability was very limited. Dr. John Gottman of the University of Washington, an expert in how couples relate to each other, says quite directly that when you are in that kind of upset state, it’s simply impossible to be rational. Some researches call that the </a:t>
            </a:r>
            <a:r>
              <a:rPr lang="en-US" sz="1200" b="1" i="0" u="none" strike="noStrike" cap="none">
                <a:solidFill>
                  <a:schemeClr val="dk1"/>
                </a:solidFill>
                <a:latin typeface="Arial"/>
                <a:ea typeface="Arial"/>
                <a:cs typeface="Arial"/>
                <a:sym typeface="Arial"/>
              </a:rPr>
              <a:t>amygdala hijack. </a:t>
            </a:r>
            <a:r>
              <a:rPr lang="en-US" sz="1200" b="0" i="0" u="none" strike="noStrike" cap="none">
                <a:solidFill>
                  <a:schemeClr val="dk1"/>
                </a:solidFill>
                <a:latin typeface="Arial"/>
                <a:ea typeface="Arial"/>
                <a:cs typeface="Arial"/>
                <a:sym typeface="Arial"/>
              </a:rPr>
              <a:t>The only rational choice is to step away until you can calm down. </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And it gets worse. Cortisol is one of the hormones that is released in your system when you are stressed, and one of the effects it has is to dissolve the little spikes that grow on your dendrites when they are trying to build new synapses. It melts your learning away.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02" name="Shape 302"/>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0" name="Shape 310"/>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7" name="Shape 317"/>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 older with some males, which will surprise no female.) There’s a </a:t>
            </a:r>
            <a:r>
              <a:rPr lang="en-US" sz="1200" b="0" i="1" u="none" strike="noStrike" cap="none">
                <a:solidFill>
                  <a:schemeClr val="dk1"/>
                </a:solidFill>
                <a:latin typeface="Arial"/>
                <a:ea typeface="Arial"/>
                <a:cs typeface="Arial"/>
                <a:sym typeface="Arial"/>
              </a:rPr>
              <a:t>reason</a:t>
            </a:r>
            <a:r>
              <a:rPr lang="en-US" sz="1200" b="0" i="0" u="none" strike="noStrike" cap="none">
                <a:solidFill>
                  <a:schemeClr val="dk1"/>
                </a:solidFill>
                <a:latin typeface="Arial"/>
                <a:ea typeface="Arial"/>
                <a:cs typeface="Arial"/>
                <a:sym typeface="Arial"/>
              </a:rPr>
              <a:t> kids don’t seem to think like us. They don’t.</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 does not always perform at the same level. The PFC (as neuroscientists like to call it) is sensitive to a variety of factors. We’ll come back to this.</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and the following images are from the iPad App 3D Brain from Cold Spring Harbor Labs. There is a free and an HD pay version. (99 cents!)</a:t>
            </a:r>
            <a:endParaRPr sz="1200" b="0" i="0" u="none" strike="noStrike" cap="none">
              <a:solidFill>
                <a:schemeClr val="dk1"/>
              </a:solidFill>
              <a:latin typeface="Arial"/>
              <a:ea typeface="Arial"/>
              <a:cs typeface="Arial"/>
              <a:sym typeface="Arial"/>
            </a:endParaRPr>
          </a:p>
        </p:txBody>
      </p:sp>
      <p:sp>
        <p:nvSpPr>
          <p:cNvPr id="324" name="Shape 32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rtl="0">
              <a:lnSpc>
                <a:spcPct val="94000"/>
              </a:lnSpc>
              <a:spcBef>
                <a:spcPts val="1000"/>
              </a:spcBef>
              <a:spcAft>
                <a:spcPts val="0"/>
              </a:spcAft>
              <a:buNone/>
            </a:pPr>
            <a:r>
              <a:rPr lang="en-US" sz="1800"/>
              <a:t>Why do we need them?</a:t>
            </a:r>
            <a:endParaRPr sz="1800"/>
          </a:p>
          <a:p>
            <a:pPr marL="0" lvl="0" indent="0" rtl="0">
              <a:lnSpc>
                <a:spcPct val="94000"/>
              </a:lnSpc>
              <a:spcBef>
                <a:spcPts val="1000"/>
              </a:spcBef>
              <a:spcAft>
                <a:spcPts val="0"/>
              </a:spcAft>
              <a:buClr>
                <a:schemeClr val="dk1"/>
              </a:buClr>
              <a:buSzPts val="1100"/>
              <a:buFont typeface="Arial"/>
              <a:buNone/>
            </a:pPr>
            <a:r>
              <a:rPr lang="en-US" sz="1400">
                <a:solidFill>
                  <a:srgbClr val="1A2E40"/>
                </a:solidFill>
              </a:rPr>
              <a:t>Achieve and sustain conscious control</a:t>
            </a:r>
            <a:endParaRPr sz="1400">
              <a:solidFill>
                <a:srgbClr val="1A2E40"/>
              </a:solidFill>
            </a:endParaRPr>
          </a:p>
          <a:p>
            <a:pPr marL="0" lvl="0" indent="0" rtl="0">
              <a:lnSpc>
                <a:spcPct val="94000"/>
              </a:lnSpc>
              <a:spcBef>
                <a:spcPts val="1000"/>
              </a:spcBef>
              <a:spcAft>
                <a:spcPts val="0"/>
              </a:spcAft>
              <a:buClr>
                <a:schemeClr val="dk1"/>
              </a:buClr>
              <a:buSzPts val="1100"/>
              <a:buFont typeface="Arial"/>
              <a:buNone/>
            </a:pPr>
            <a:r>
              <a:rPr lang="en-US" sz="1400">
                <a:solidFill>
                  <a:srgbClr val="1A2E40"/>
                </a:solidFill>
              </a:rPr>
              <a:t>Solve problems</a:t>
            </a:r>
            <a:endParaRPr sz="1400"/>
          </a:p>
          <a:p>
            <a:pPr marL="0" lvl="0" indent="0" rtl="0">
              <a:lnSpc>
                <a:spcPct val="94000"/>
              </a:lnSpc>
              <a:spcBef>
                <a:spcPts val="1000"/>
              </a:spcBef>
              <a:spcAft>
                <a:spcPts val="0"/>
              </a:spcAft>
              <a:buClr>
                <a:schemeClr val="dk1"/>
              </a:buClr>
              <a:buSzPts val="1100"/>
              <a:buFont typeface="Arial"/>
              <a:buNone/>
            </a:pPr>
            <a:r>
              <a:rPr lang="en-US" sz="1400">
                <a:solidFill>
                  <a:srgbClr val="1A2E40"/>
                </a:solidFill>
              </a:rPr>
              <a:t>Reach goals</a:t>
            </a:r>
            <a:endParaRPr sz="1400"/>
          </a:p>
          <a:p>
            <a:pPr marL="0" lvl="0" indent="0" rtl="0">
              <a:lnSpc>
                <a:spcPct val="94000"/>
              </a:lnSpc>
              <a:spcBef>
                <a:spcPts val="1000"/>
              </a:spcBef>
              <a:spcAft>
                <a:spcPts val="0"/>
              </a:spcAft>
              <a:buClr>
                <a:schemeClr val="dk1"/>
              </a:buClr>
              <a:buSzPts val="1100"/>
              <a:buFont typeface="Arial"/>
              <a:buNone/>
            </a:pPr>
            <a:r>
              <a:rPr lang="en-US" sz="1400">
                <a:solidFill>
                  <a:srgbClr val="1A2E40"/>
                </a:solidFill>
              </a:rPr>
              <a:t>Learn</a:t>
            </a:r>
            <a:endParaRPr sz="1400">
              <a:solidFill>
                <a:srgbClr val="1A2E40"/>
              </a:solidFill>
            </a:endParaRPr>
          </a:p>
          <a:p>
            <a:pPr marL="0" lvl="0" indent="0">
              <a:spcBef>
                <a:spcPts val="200"/>
              </a:spcBef>
              <a:spcAft>
                <a:spcPts val="0"/>
              </a:spcAft>
              <a:buNone/>
            </a:pPr>
            <a:endParaRPr sz="1400"/>
          </a:p>
        </p:txBody>
      </p:sp>
      <p:sp>
        <p:nvSpPr>
          <p:cNvPr id="331" name="Shape 331"/>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a:p>
        </p:txBody>
      </p:sp>
      <p:sp>
        <p:nvSpPr>
          <p:cNvPr id="338" name="Shape 338"/>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7030A0"/>
              </a:buClr>
              <a:buSzPts val="1200"/>
              <a:buFont typeface="Palatino Linotype"/>
              <a:buNone/>
            </a:pPr>
            <a:r>
              <a:rPr lang="en-US" sz="1200" b="0" i="0" u="none" strike="noStrike" cap="none">
                <a:solidFill>
                  <a:srgbClr val="7030A0"/>
                </a:solidFill>
                <a:latin typeface="Palatino Linotype"/>
                <a:ea typeface="Palatino Linotype"/>
                <a:cs typeface="Palatino Linotype"/>
                <a:sym typeface="Palatino Linotype"/>
              </a:rPr>
              <a:t>The  “How Do I Learn” grant is funded by the NIH Blueprint for Neuroscience Research and administered by National Institute on Drug Abuse (NIDA), part of the National Institutes of Health.</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presentation is based on work that we have done for the last five years in the grant program How Do I Learn? Our project is a partnership between various schools and departments at the University of Washington and Puget Sound ESD.  It is supported by a grant from the Blueprint for Neuroscience Research and is administered by the National Institute on Drug Abuse, part of the National Institute of Health. The underlying concept is that if parents, students and teachers have a basic understanding of neuroscience and learning, they can use that knowledge to improve theirs and others’ learning.  I have been doing grant work that focuses on neuroscience since the decade of the brain, some 20 years ago.  The new technologies that allow for imaging and measuring activity in the brain have allowed us to learn  more about the brain in the last twenty years than in the previous twenty centuries.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7030A0"/>
              </a:buClr>
              <a:buSzPts val="1200"/>
              <a:buFont typeface="Palatino Linotype"/>
              <a:buNone/>
            </a:pPr>
            <a:r>
              <a:rPr lang="en-US" sz="1200" b="0" i="0" u="none" strike="noStrike" cap="none">
                <a:solidFill>
                  <a:srgbClr val="7030A0"/>
                </a:solidFill>
                <a:latin typeface="Palatino Linotype"/>
                <a:ea typeface="Palatino Linotype"/>
                <a:cs typeface="Palatino Linotype"/>
                <a:sym typeface="Palatino Linotype"/>
              </a:rPr>
              <a:t>The  “How Do I Learn” grant is funded by the NIH Blueprint for Neuroscience Research and administered by National Institute on Drug Abuse (NIDA), part of the National Institutes of Health.</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26" name="Shape 12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6" name="Shape 346"/>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3" name="Shape 353"/>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0" name="Shape 360"/>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7" name="Shape 367"/>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4" name="Shape 374"/>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http://upload.wikimedia.org/wikipedia/commons/f/fe/14th-century_painters_-_Diagram_of_the_brain_-_WGA15761.jpg</a:t>
            </a:r>
            <a:endParaRPr/>
          </a:p>
        </p:txBody>
      </p:sp>
      <p:sp>
        <p:nvSpPr>
          <p:cNvPr id="381" name="Shape 38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9" name="Shape 389"/>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4" name="Shape 404"/>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3200">
                <a:solidFill>
                  <a:srgbClr val="FFFFFF"/>
                </a:solidFill>
              </a:rPr>
              <a:t>DishaviorDisis anything a person does that can be observed and mea</a:t>
            </a:r>
            <a:endParaRPr/>
          </a:p>
        </p:txBody>
      </p:sp>
      <p:sp>
        <p:nvSpPr>
          <p:cNvPr id="412" name="Shape 412"/>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 little stress improves performance, but too much degrades it.</a:t>
            </a:r>
            <a:endParaRPr sz="1200" b="0" i="0" u="none" strike="noStrike" cap="none">
              <a:solidFill>
                <a:schemeClr val="dk1"/>
              </a:solidFill>
              <a:latin typeface="Arial"/>
              <a:ea typeface="Arial"/>
              <a:cs typeface="Arial"/>
              <a:sym typeface="Arial"/>
            </a:endParaRPr>
          </a:p>
        </p:txBody>
      </p:sp>
      <p:sp>
        <p:nvSpPr>
          <p:cNvPr id="421" name="Shape 42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5" name="Shape 13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5" name="Shape 43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On the front part of the stress curve, the function of the pre-frontal cortex is enhanced.</a:t>
            </a:r>
            <a:endParaRPr sz="1200" b="0" i="0" u="none" strike="noStrike" cap="none">
              <a:solidFill>
                <a:schemeClr val="dk1"/>
              </a:solidFill>
              <a:latin typeface="Arial"/>
              <a:ea typeface="Arial"/>
              <a:cs typeface="Arial"/>
              <a:sym typeface="Arial"/>
            </a:endParaRPr>
          </a:p>
        </p:txBody>
      </p:sp>
      <p:sp>
        <p:nvSpPr>
          <p:cNvPr id="436" name="Shape 43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On the down side, the limbic system dominates and other reactive parts of the brain take over. The pre-frontal cortex bypassed in favor of more automatic responses.</a:t>
            </a:r>
            <a:endParaRPr sz="1200" b="0" i="0" u="none" strike="noStrike" cap="none">
              <a:solidFill>
                <a:schemeClr val="dk1"/>
              </a:solidFill>
              <a:latin typeface="Arial"/>
              <a:ea typeface="Arial"/>
              <a:cs typeface="Arial"/>
              <a:sym typeface="Arial"/>
            </a:endParaRPr>
          </a:p>
        </p:txBody>
      </p:sp>
      <p:sp>
        <p:nvSpPr>
          <p:cNvPr id="445" name="Shape 44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When someone was upset, the right question is “Where were you thinking?”</a:t>
            </a:r>
            <a:endParaRPr sz="1200" b="0" i="0" u="none" strike="noStrike" cap="none">
              <a:solidFill>
                <a:schemeClr val="dk1"/>
              </a:solidFill>
              <a:latin typeface="Arial"/>
              <a:ea typeface="Arial"/>
              <a:cs typeface="Arial"/>
              <a:sym typeface="Arial"/>
            </a:endParaRPr>
          </a:p>
        </p:txBody>
      </p:sp>
      <p:sp>
        <p:nvSpPr>
          <p:cNvPr id="455" name="Shape 45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4" name="Shape 46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To complicate our lives as teachers, each student has a different curve profile. What may be a positive challenge for one student can push another student </a:t>
            </a:r>
            <a:r>
              <a:rPr lang="en-US"/>
              <a:t>over the edge.</a:t>
            </a:r>
            <a:r>
              <a:rPr lang="en-US"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sp>
        <p:nvSpPr>
          <p:cNvPr id="465" name="Shape 46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Acute stress is short-lived, and is easier to manage. </a:t>
            </a:r>
            <a:endParaRPr sz="1200" b="0" i="0" u="none" strike="noStrike" cap="none">
              <a:solidFill>
                <a:schemeClr val="dk1"/>
              </a:solidFill>
              <a:latin typeface="Arial"/>
              <a:ea typeface="Arial"/>
              <a:cs typeface="Arial"/>
              <a:sym typeface="Arial"/>
            </a:endParaRPr>
          </a:p>
        </p:txBody>
      </p:sp>
      <p:sp>
        <p:nvSpPr>
          <p:cNvPr id="480" name="Shape 48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Chronic stress is ongoing, and can have widespread toxic effects. </a:t>
            </a:r>
            <a:endParaRPr sz="1200" b="0" i="0" u="none" strike="noStrike" cap="none">
              <a:solidFill>
                <a:schemeClr val="dk1"/>
              </a:solidFill>
              <a:latin typeface="Arial"/>
              <a:ea typeface="Arial"/>
              <a:cs typeface="Arial"/>
              <a:sym typeface="Arial"/>
            </a:endParaRPr>
          </a:p>
        </p:txBody>
      </p:sp>
      <p:sp>
        <p:nvSpPr>
          <p:cNvPr id="493" name="Shape 49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4" name="Shape 50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prefrontal cortex and the hippocampi will actually reduce in volume, and the amygdala will increase. The brain wires to be more vigilant. </a:t>
            </a:r>
            <a:endParaRPr sz="1200" b="0" i="0" u="none" strike="noStrike" cap="none">
              <a:solidFill>
                <a:schemeClr val="dk1"/>
              </a:solidFill>
              <a:latin typeface="Arial"/>
              <a:ea typeface="Arial"/>
              <a:cs typeface="Arial"/>
              <a:sym typeface="Arial"/>
            </a:endParaRPr>
          </a:p>
        </p:txBody>
      </p:sp>
      <p:sp>
        <p:nvSpPr>
          <p:cNvPr id="505" name="Shape 50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retrieved from http://www.publicdomainpictures.net/pictures/50000/velka/dna-1370603787LgY.jpg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change happens at the DNA level. Some changes are inheritable. </a:t>
            </a:r>
            <a:endParaRPr sz="1200" b="0" i="0" u="none" strike="noStrike" cap="none">
              <a:solidFill>
                <a:schemeClr val="dk1"/>
              </a:solidFill>
              <a:latin typeface="Arial"/>
              <a:ea typeface="Arial"/>
              <a:cs typeface="Arial"/>
              <a:sym typeface="Arial"/>
            </a:endParaRPr>
          </a:p>
        </p:txBody>
      </p:sp>
      <p:sp>
        <p:nvSpPr>
          <p:cNvPr id="516" name="Shape 51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3" name="Shape 52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think of the brain as being separate from the body, but they’re all part of one big system. Emotional stress (“all in the mind”) can harm the rest of the body; physical stress in the body can harm the brain.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“Keeping students in a neuroplastic sweet spot of arousal is a core element in the art of teaching”  Louis Cozolino, The Social Neuroscience of Education (2013)</a:t>
            </a:r>
            <a:endParaRPr/>
          </a:p>
        </p:txBody>
      </p:sp>
      <p:sp>
        <p:nvSpPr>
          <p:cNvPr id="524" name="Shape 52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534" name="Shape 53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http://static.pexels.com/wp-content/uploads/2014/07/astronomy-constellation-dark-2150.jpg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are not going to try to jam everything about neuroscience and learning into this presentation. (That would be dreadfully wrong from a neuroscience perspective!) The human brain is the most complex structure in the known universe, and there is still a lot that hasn't been figured out yet. What we are going to go over are a few key concepts that our participating teachers have found useful and that are fundamental to understanding any application of neuroscience to learning, and how those concepts tie directly to important ideas around mindset, technology, and stress.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43" name="Shape 14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http://upload.wikimedia.org/wikipedia/commons/f/fe/14th-century_painters_-_Diagram_of_the_brain_-_WGA15761.jpg</a:t>
            </a:r>
            <a:endParaRPr/>
          </a:p>
        </p:txBody>
      </p:sp>
      <p:sp>
        <p:nvSpPr>
          <p:cNvPr id="381" name="Shape 38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791059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4" name="Shape 55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There’s a reason for this. The human brain is a pattern-seeking missile. We are driven to recognize patterns, and make predictions based on those patterns. </a:t>
            </a:r>
            <a:endParaRPr sz="1200" b="0" i="0" u="none" strike="noStrike" cap="none">
              <a:solidFill>
                <a:schemeClr val="dk1"/>
              </a:solidFill>
              <a:latin typeface="Arial"/>
              <a:ea typeface="Arial"/>
              <a:cs typeface="Arial"/>
              <a:sym typeface="Arial"/>
            </a:endParaRPr>
          </a:p>
        </p:txBody>
      </p:sp>
      <p:sp>
        <p:nvSpPr>
          <p:cNvPr id="555" name="Shape 55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1" name="Shape 561"/>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There’s an image hidden under here, and I’m going to reveal it one square at a time. Raise your hand when you think you know what the picture is. </a:t>
            </a:r>
            <a:endParaRPr sz="1200" b="0" i="0" u="none" strike="noStrike" cap="none">
              <a:solidFill>
                <a:schemeClr val="dk1"/>
              </a:solidFill>
              <a:latin typeface="Arial"/>
              <a:ea typeface="Arial"/>
              <a:cs typeface="Arial"/>
              <a:sym typeface="Arial"/>
            </a:endParaRPr>
          </a:p>
        </p:txBody>
      </p:sp>
      <p:sp>
        <p:nvSpPr>
          <p:cNvPr id="562" name="Shape 562"/>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3" name="Shape 60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https://upload.wikimedia.org/wikipedia/commons/thumb/0/0c/Cow_female_black_white.jpg/1280px-Cow_female_black_white.jpg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It’s a cow! Did you feel a jolt of excitement when you first recognized it? Did you feel another little jolt when I completely uncovered it and it showed you were right?  That’s the reward system in your brain encouraging you to look for patterns and make successful predictions. Think about the silly animated hydroplane races we see at things like Mariner games. It’s just cartoon boats, but we all go wild when we’ve picked the right color boat and it wins. It’s just a cartoon boat!</a:t>
            </a:r>
            <a:endParaRPr sz="1200" b="0" i="0" u="none" strike="noStrike" cap="none">
              <a:solidFill>
                <a:schemeClr val="dk1"/>
              </a:solidFill>
              <a:latin typeface="Arial"/>
              <a:ea typeface="Arial"/>
              <a:cs typeface="Arial"/>
              <a:sym typeface="Arial"/>
            </a:endParaRPr>
          </a:p>
        </p:txBody>
      </p:sp>
      <p:sp>
        <p:nvSpPr>
          <p:cNvPr id="604" name="Shape 60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Page 62, Scott McCloud </a:t>
            </a:r>
            <a:r>
              <a:rPr lang="en-US" sz="1200" b="0" i="1" u="none" strike="noStrike" cap="none">
                <a:solidFill>
                  <a:schemeClr val="dk1"/>
                </a:solidFill>
                <a:latin typeface="Arial"/>
                <a:ea typeface="Arial"/>
                <a:cs typeface="Arial"/>
                <a:sym typeface="Arial"/>
              </a:rPr>
              <a:t>Understanding Comics </a:t>
            </a:r>
            <a:r>
              <a:rPr lang="en-US" sz="1200" b="0" i="0" u="none" strike="noStrike" cap="none">
                <a:solidFill>
                  <a:schemeClr val="dk1"/>
                </a:solidFill>
                <a:latin typeface="Arial"/>
                <a:ea typeface="Arial"/>
                <a:cs typeface="Arial"/>
                <a:sym typeface="Arial"/>
              </a:rPr>
              <a:t>(If you have kids who love graphic novels, this book needs to be in your library!)</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Comic strips, graphic novels, movies all work because of our pattern/prediction system. We fill in the blank between these two panels and make all sorts of assumptions about what has happened. Even though nothing is illustrated, we are pretty sure we know what happened. (It’s also a trick that movie makers/graphic novelists do to play with those assumptions and surprise us – perhaps in the next panel we see that the axe-wielding menace has tripped and fallen out the window. Psych!)</a:t>
            </a:r>
            <a:endParaRPr/>
          </a:p>
        </p:txBody>
      </p:sp>
      <p:sp>
        <p:nvSpPr>
          <p:cNvPr id="610" name="Shape 61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7" name="Shape 617"/>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https://upload.wikimedia.org/wikipedia/commons/9/9a/Default_mode_network-WRNMMC.jpg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On to another set of structures. It turns out that when your brain isn’t busy doing a specific task (counting, making a shopping list, doing a spelling test, etc.), there is a set of structures that becomes active. It’s very unpoetically called the Default Network. When you’re daydreaming, that’s where your brain is active.</a:t>
            </a:r>
            <a:endParaRPr sz="1200" b="0" i="0" u="none" strike="noStrike" cap="none">
              <a:solidFill>
                <a:schemeClr val="dk1"/>
              </a:solidFill>
              <a:latin typeface="Arial"/>
              <a:ea typeface="Arial"/>
              <a:cs typeface="Arial"/>
              <a:sym typeface="Arial"/>
            </a:endParaRPr>
          </a:p>
        </p:txBody>
      </p:sp>
      <p:sp>
        <p:nvSpPr>
          <p:cNvPr id="618" name="Shape 61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4" name="Shape 62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https://pixabay.com/p-1488213/?no_redirect</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One of the key functions of the Default Network is to process your social world and your place within it. This is such a critical part of our survival that it is literally the default mode of operation. </a:t>
            </a:r>
            <a:endParaRPr sz="1200" b="0" i="0" u="none" strike="noStrike" cap="none">
              <a:solidFill>
                <a:schemeClr val="dk1"/>
              </a:solidFill>
              <a:latin typeface="Arial"/>
              <a:ea typeface="Arial"/>
              <a:cs typeface="Arial"/>
              <a:sym typeface="Arial"/>
            </a:endParaRPr>
          </a:p>
        </p:txBody>
      </p:sp>
      <p:sp>
        <p:nvSpPr>
          <p:cNvPr id="625" name="Shape 62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0" name="Shape 810"/>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all share three sets of basic needs. A lack of those needs can be a source of chronic stress.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need to feel that we belong and feel connected to others.</a:t>
            </a:r>
            <a:endParaRPr sz="1200" b="0" i="0" u="none" strike="noStrike" cap="none">
              <a:solidFill>
                <a:schemeClr val="dk1"/>
              </a:solidFill>
              <a:latin typeface="Arial"/>
              <a:ea typeface="Arial"/>
              <a:cs typeface="Arial"/>
              <a:sym typeface="Arial"/>
            </a:endParaRPr>
          </a:p>
        </p:txBody>
      </p:sp>
      <p:sp>
        <p:nvSpPr>
          <p:cNvPr id="811" name="Shape 81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1" name="Shape 631"/>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https://upload.wikimedia.org/wikipedia/commons/f/fb/Mind-reading-Russell-Morgan.jpeg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One of the goals of all this processing is trying to make you into a mind reader. We are always trying to figure out what other people are thinking and feeling – especially about ourselves. Scientists call it Theory of Mind.</a:t>
            </a:r>
            <a:endParaRPr sz="1200" b="0" i="0" u="none" strike="noStrike" cap="none">
              <a:solidFill>
                <a:schemeClr val="dk1"/>
              </a:solidFill>
              <a:latin typeface="Arial"/>
              <a:ea typeface="Arial"/>
              <a:cs typeface="Arial"/>
              <a:sym typeface="Arial"/>
            </a:endParaRPr>
          </a:p>
        </p:txBody>
      </p:sp>
      <p:sp>
        <p:nvSpPr>
          <p:cNvPr id="632" name="Shape 632"/>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https://pixabay.com/en/advert-advertising-banner-blank-84406/</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For instance, most of us can look at this woman and feel pretty confident about how she’s feeling about us. </a:t>
            </a:r>
            <a:endParaRPr sz="1200" b="0" i="0" u="none" strike="noStrike" cap="none">
              <a:solidFill>
                <a:schemeClr val="dk1"/>
              </a:solidFill>
              <a:latin typeface="Arial"/>
              <a:ea typeface="Arial"/>
              <a:cs typeface="Arial"/>
              <a:sym typeface="Arial"/>
            </a:endParaRPr>
          </a:p>
        </p:txBody>
      </p:sp>
      <p:sp>
        <p:nvSpPr>
          <p:cNvPr id="639" name="Shape 63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https://upload.wikimedia.org/wikipedia/commons/1/10/MRI_anterior_cingulate.png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Original image caption: There is evidence suggesting that the more the </a:t>
            </a:r>
            <a:r>
              <a:rPr lang="en-US" sz="1200" b="0" i="0" u="sng" strike="noStrike" cap="none">
                <a:solidFill>
                  <a:schemeClr val="hlink"/>
                </a:solidFill>
                <a:latin typeface="Arial"/>
                <a:ea typeface="Arial"/>
                <a:cs typeface="Arial"/>
                <a:sym typeface="Arial"/>
                <a:hlinkClick r:id="rId3"/>
              </a:rPr>
              <a:t>anterior cingulate cortex</a:t>
            </a:r>
            <a:r>
              <a:rPr lang="en-US" sz="1200" b="0" i="0" u="none" strike="noStrike" cap="none">
                <a:solidFill>
                  <a:schemeClr val="dk1"/>
                </a:solidFill>
                <a:latin typeface="Arial"/>
                <a:ea typeface="Arial"/>
                <a:cs typeface="Arial"/>
                <a:sym typeface="Arial"/>
              </a:rPr>
              <a:t> signals conflict, the more dissonance a person experiences and the more their attitudes may change.</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50" name="Shape 15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5" name="Shape 64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And it’s not too hard to interpret this expression, either!</a:t>
            </a:r>
            <a:endParaRPr sz="1200" b="0" i="0" u="none" strike="noStrike" cap="none">
              <a:solidFill>
                <a:schemeClr val="dk1"/>
              </a:solidFill>
              <a:latin typeface="Arial"/>
              <a:ea typeface="Arial"/>
              <a:cs typeface="Arial"/>
              <a:sym typeface="Arial"/>
            </a:endParaRPr>
          </a:p>
        </p:txBody>
      </p:sp>
      <p:sp>
        <p:nvSpPr>
          <p:cNvPr id="646" name="Shape 64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https://upload.wikimedia.org/wikipedia/commons/7/7b/Paul_Brook_Mind_Reader.jpg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But what is he thinking? Just exactly how is he feeling about you? Who wants to volunteer their response?</a:t>
            </a:r>
            <a:endParaRPr sz="1200" b="0" i="0" u="none" strike="noStrike" cap="none">
              <a:solidFill>
                <a:schemeClr val="dk1"/>
              </a:solidFill>
              <a:latin typeface="Arial"/>
              <a:ea typeface="Arial"/>
              <a:cs typeface="Arial"/>
              <a:sym typeface="Arial"/>
            </a:endParaRPr>
          </a:p>
        </p:txBody>
      </p:sp>
      <p:sp>
        <p:nvSpPr>
          <p:cNvPr id="653" name="Shape 65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9" name="Shape 65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Remake of the Heider-Simmel video</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https://vimeo.com/36847727</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a remake of an animation originally done in the 1940s. After watching the video, describe the characters and their motivations. How can we do that? They’re just cartoon dots and a triangle! But your brain is determined to ascribe motivation.</a:t>
            </a:r>
            <a:endParaRPr sz="1200" b="0" i="0" u="none" strike="noStrike" cap="none">
              <a:solidFill>
                <a:schemeClr val="dk1"/>
              </a:solidFill>
              <a:latin typeface="Arial"/>
              <a:ea typeface="Arial"/>
              <a:cs typeface="Arial"/>
              <a:sym typeface="Arial"/>
            </a:endParaRPr>
          </a:p>
        </p:txBody>
      </p:sp>
      <p:sp>
        <p:nvSpPr>
          <p:cNvPr id="660" name="Shape 66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6" name="Shape 666"/>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https://upload.wikimedia.org/wikipedia/commons/1/12/Flickr_-_moses_namkung_-_The_Crowd_For_DMB_1.jpg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Because we are so wired to interpreting and responding to the feelings of other people, emotions are quite contagious, particularly in crowds. That’s why happy crowds get </a:t>
            </a:r>
            <a:r>
              <a:rPr lang="en-US" sz="1200" b="0" i="1" u="none" strike="noStrike" cap="none">
                <a:solidFill>
                  <a:schemeClr val="dk1"/>
                </a:solidFill>
                <a:latin typeface="Arial"/>
                <a:ea typeface="Arial"/>
                <a:cs typeface="Arial"/>
                <a:sym typeface="Arial"/>
              </a:rPr>
              <a:t>really</a:t>
            </a:r>
            <a:r>
              <a:rPr lang="en-US" sz="1200" b="0" i="0" u="none" strike="noStrike" cap="none">
                <a:solidFill>
                  <a:schemeClr val="dk1"/>
                </a:solidFill>
                <a:latin typeface="Arial"/>
                <a:ea typeface="Arial"/>
                <a:cs typeface="Arial"/>
                <a:sym typeface="Arial"/>
              </a:rPr>
              <a:t> happy, and why concerts are so much fun.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667" name="Shape 66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https://upload.wikimedia.org/wikipedia/commons/0/01/Radically_oriented_protesters_throwing_Molotov_cocktails_in_direction_of_Interior_troops_positions._Dynamivska_str._Euromaidan_Protests._Events_of_Jan_19,_2014-5.jpg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It’s also why unhappy crowds can get </a:t>
            </a:r>
            <a:r>
              <a:rPr lang="en-US" sz="1200" b="0" i="1" u="none" strike="noStrike" cap="none">
                <a:solidFill>
                  <a:schemeClr val="dk1"/>
                </a:solidFill>
                <a:latin typeface="Arial"/>
                <a:ea typeface="Arial"/>
                <a:cs typeface="Arial"/>
                <a:sym typeface="Arial"/>
              </a:rPr>
              <a:t>really</a:t>
            </a:r>
            <a:r>
              <a:rPr lang="en-US" sz="1200" b="0" i="0" u="none" strike="noStrike" cap="none">
                <a:solidFill>
                  <a:schemeClr val="dk1"/>
                </a:solidFill>
                <a:latin typeface="Arial"/>
                <a:ea typeface="Arial"/>
                <a:cs typeface="Arial"/>
                <a:sym typeface="Arial"/>
              </a:rPr>
              <a:t> unhappy, and why something as meaningless as the outcome of a sporting event can quickly turn to violence.  </a:t>
            </a:r>
            <a:endParaRPr sz="1200" b="0" i="0" u="none" strike="noStrike" cap="none">
              <a:solidFill>
                <a:schemeClr val="dk1"/>
              </a:solidFill>
              <a:latin typeface="Arial"/>
              <a:ea typeface="Arial"/>
              <a:cs typeface="Arial"/>
              <a:sym typeface="Arial"/>
            </a:endParaRPr>
          </a:p>
        </p:txBody>
      </p:sp>
      <p:sp>
        <p:nvSpPr>
          <p:cNvPr id="674" name="Shape 67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8" name="Shape 688"/>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https://upload.wikimedia.org/wikipedia/commons/9/9a/Default_mode_network-WRNMMC.jpg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And your Default Network is active is when we listen to (or read or watch) stories. You personal set of stories is being reprogrammed.</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689" name="Shape 68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6" name="Shape 696"/>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Personal collection</a:t>
            </a:r>
            <a:endParaRPr/>
          </a:p>
        </p:txBody>
      </p:sp>
      <p:sp>
        <p:nvSpPr>
          <p:cNvPr id="697" name="Shape 69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9" name="Shape 71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There are three primary kinds of information that the RAS will prioritize.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20" name="Shape 72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5" name="Shape 72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Novelty is one. New things grab out attention quickly. (A new kid in class is always the center of attention, for good and bad.) That’s part of the dreadfully addictive nature of smart phones – they are bottomless pits of novelty.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26" name="Shape 72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4" name="Shape 73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Things that we care about are also a high priority. When you are in a crowd of thousands of people, you can spot the face of a friend or family member, yet not be able to describe a single other face around them.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35" name="Shape 73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http://upload.wikimedia.org/wikipedia/commons/f/fe/14th-century_painters_-_Diagram_of_the_brain_-_WGA15761.jpg</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Without discussing with anyone, write down what you already know about what happens in the brain when you learn. You will not need to share this with anyone.</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After the one minute: This is from an instructional model called the NED Learning model, designed by Dr. Kieran O’Mahony. (You can read more about it at http://k12.nedlearning.com/index.html#free_printable_kit_details)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58" name="Shape 15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3" name="Shape 74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How many times have you been at a party, and all of the background discussion is simply a blur of white noise – until someone says your name, which will pop out of that meaningless buzz. That’s your RAS at work.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44" name="Shape 74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1" name="Shape 75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7" name="Shape 757"/>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Image from https://en.wikipedia.org/wiki/Semi-automatic_firearm</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The highest priority is threat. Our brain’s first job is survival, so threat is always put at the top of the list. There is a psychological observation called the ”Weapons Effect,” which describes the observation that someone who has been held up at gunpoint can often describe the gun in greater detail than the person holding it.</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58" name="Shape 75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sz="120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6" name="Shape 766"/>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http://www.flickr.com/photos/micks-wildlife-macros/</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Some of these things that we react to are innate, but many are learned and highly individual. Some of you are not happy with the image I’ve put on the screen, while others don’t particularly care. And yes, it was mean of me to put it on the slow zoom. </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67" name="Shape 76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2" name="Shape 77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emotional and cognitive consequences we discussed earlier. The three systems work in a very complex, ever-changing dance. The important thing to remember is that there are modes of dance that result in much better learning (and happiness) than others. </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other key takeaway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sz="1200" b="0" i="0" u="none" strike="noStrike" cap="none">
              <a:solidFill>
                <a:schemeClr val="dk1"/>
              </a:solidFill>
              <a:latin typeface="Arial"/>
              <a:ea typeface="Arial"/>
              <a:cs typeface="Arial"/>
              <a:sym typeface="Arial"/>
            </a:endParaRPr>
          </a:p>
        </p:txBody>
      </p:sp>
      <p:sp>
        <p:nvSpPr>
          <p:cNvPr id="773" name="Shape 77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74" name="Shape 27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432793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3" name="Shape 70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04" name="Shape 70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4" name="Shape 784"/>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https://</a:t>
            </a:r>
            <a:r>
              <a:rPr lang="en-US" sz="1200" b="0" i="0" u="none" strike="noStrike" cap="none" dirty="0" err="1">
                <a:solidFill>
                  <a:schemeClr val="dk1"/>
                </a:solidFill>
                <a:latin typeface="Arial"/>
                <a:ea typeface="Arial"/>
                <a:cs typeface="Arial"/>
                <a:sym typeface="Arial"/>
              </a:rPr>
              <a:t>simple.wikipedia.org</a:t>
            </a:r>
            <a:r>
              <a:rPr lang="en-US" sz="1200" b="0" i="0" u="none" strike="noStrike" cap="none" dirty="0">
                <a:solidFill>
                  <a:schemeClr val="dk1"/>
                </a:solidFill>
                <a:latin typeface="Arial"/>
                <a:ea typeface="Arial"/>
                <a:cs typeface="Arial"/>
                <a:sym typeface="Arial"/>
              </a:rPr>
              <a:t>/wiki/</a:t>
            </a:r>
            <a:r>
              <a:rPr lang="en-US" sz="1200" b="0" i="0" u="none" strike="noStrike" cap="none" dirty="0" err="1">
                <a:solidFill>
                  <a:schemeClr val="dk1"/>
                </a:solidFill>
                <a:latin typeface="Arial"/>
                <a:ea typeface="Arial"/>
                <a:cs typeface="Arial"/>
                <a:sym typeface="Arial"/>
              </a:rPr>
              <a:t>Primary_school</a:t>
            </a:r>
            <a:r>
              <a:rPr lang="en-US" sz="1200" b="0" i="0" u="none" strike="noStrike" cap="none" dirty="0">
                <a:solidFill>
                  <a:schemeClr val="dk1"/>
                </a:solidFill>
                <a:latin typeface="Arial"/>
                <a:ea typeface="Arial"/>
                <a:cs typeface="Arial"/>
                <a:sym typeface="Arial"/>
              </a:rPr>
              <a:t>#/media/File:Heiwa_elementary_school_18.jpg</a:t>
            </a:r>
            <a:endParaRPr dirty="0"/>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https://</a:t>
            </a:r>
            <a:r>
              <a:rPr lang="en-US" sz="1200" b="0" i="0" u="none" strike="noStrike" cap="none" dirty="0" err="1">
                <a:solidFill>
                  <a:schemeClr val="dk1"/>
                </a:solidFill>
                <a:latin typeface="Arial"/>
                <a:ea typeface="Arial"/>
                <a:cs typeface="Arial"/>
                <a:sym typeface="Arial"/>
              </a:rPr>
              <a:t>www.flickr.com</a:t>
            </a:r>
            <a:r>
              <a:rPr lang="en-US" sz="1200" b="0" i="0" u="none" strike="noStrike" cap="none" dirty="0">
                <a:solidFill>
                  <a:schemeClr val="dk1"/>
                </a:solidFill>
                <a:latin typeface="Arial"/>
                <a:ea typeface="Arial"/>
                <a:cs typeface="Arial"/>
                <a:sym typeface="Arial"/>
              </a:rPr>
              <a:t>/photos/mindfulness/25466002</a:t>
            </a:r>
          </a:p>
          <a:p>
            <a:pPr marL="0" marR="0" lvl="0" indent="0" algn="l" rtl="0">
              <a:spcBef>
                <a:spcPts val="0"/>
              </a:spcBef>
              <a:spcAft>
                <a:spcPts val="0"/>
              </a:spcAft>
              <a:buNone/>
            </a:pPr>
            <a:endParaRPr lang="en-US" sz="1200" b="0" i="0" u="none" strike="noStrike" cap="none" dirty="0">
              <a:solidFill>
                <a:schemeClr val="dk1"/>
              </a:solidFill>
              <a:latin typeface="Arial"/>
              <a:cs typeface="Arial"/>
              <a:sym typeface="Arial"/>
            </a:endParaRPr>
          </a:p>
          <a:p>
            <a:pPr marL="0" marR="0" lvl="0" indent="0" algn="l" rtl="0">
              <a:spcBef>
                <a:spcPts val="0"/>
              </a:spcBef>
              <a:spcAft>
                <a:spcPts val="0"/>
              </a:spcAft>
              <a:buNone/>
            </a:pPr>
            <a:endParaRPr dirty="0"/>
          </a:p>
        </p:txBody>
      </p:sp>
      <p:sp>
        <p:nvSpPr>
          <p:cNvPr id="785" name="Shape 78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3" name="Shape 793"/>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https://commons.wikimedia.org/wiki/File:Dandelion_flower_Taraxacum.jpg</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Some kids are dandelions, some are orchids. (It’s true of our co-workers, too.)</a:t>
            </a:r>
            <a:endParaRPr sz="1200" b="0" i="0" u="none" strike="noStrike" cap="none">
              <a:solidFill>
                <a:schemeClr val="dk1"/>
              </a:solidFill>
              <a:latin typeface="Arial"/>
              <a:ea typeface="Arial"/>
              <a:cs typeface="Arial"/>
              <a:sym typeface="Arial"/>
            </a:endParaRPr>
          </a:p>
        </p:txBody>
      </p:sp>
      <p:sp>
        <p:nvSpPr>
          <p:cNvPr id="794" name="Shape 794"/>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6" name="Shape 826"/>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need to feel a sense of competence, and that what we do has meaning.</a:t>
            </a:r>
            <a:endParaRPr/>
          </a:p>
        </p:txBody>
      </p:sp>
      <p:sp>
        <p:nvSpPr>
          <p:cNvPr id="827" name="Shape 82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Dendrites receive signals from other neurons – like a baseball glove catches a ball.  And axons and their axon terminals send the message to other neurons – just like a baseball player throwing a ball to another player. </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http://www.appsychology.com/Book/Biological/Biologypics/clip_image002.jpg</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66" name="Shape 16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2" name="Shape 80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http://well.blogs.nytimes.com/2016/06/02/using-meditation-to-help-close-the-achievement-gap/?_r=0</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Mindfulness helps. Research says! (But it’s not a silver bullet, and it doesn’t help all people the same.)</a:t>
            </a:r>
            <a:endParaRPr sz="1200" b="0" i="0" u="none" strike="noStrike" cap="none">
              <a:solidFill>
                <a:schemeClr val="dk1"/>
              </a:solidFill>
              <a:latin typeface="Arial"/>
              <a:ea typeface="Arial"/>
              <a:cs typeface="Arial"/>
              <a:sym typeface="Arial"/>
            </a:endParaRPr>
          </a:p>
        </p:txBody>
      </p:sp>
      <p:sp>
        <p:nvSpPr>
          <p:cNvPr id="803" name="Shape 80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42" name="Shape 8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2" name="Shape 86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Shape 86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9" name="Shape 869"/>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70" name="Shape 870"/>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a:spLocks noGrp="1" noRot="1" noChangeAspect="1"/>
          </p:cNvSpPr>
          <p:nvPr>
            <p:ph type="sldImg" idx="2"/>
          </p:nvPr>
        </p:nvSpPr>
        <p:spPr>
          <a:xfrm>
            <a:off x="717550" y="1162050"/>
            <a:ext cx="5575200" cy="3136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6" name="Shape 876"/>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77" name="Shape 877"/>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85" name="Shape 885"/>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1" name="Shape 891"/>
          <p:cNvSpPr txBox="1">
            <a:spLocks noGrp="1"/>
          </p:cNvSpPr>
          <p:nvPr>
            <p:ph type="body" idx="1"/>
          </p:nvPr>
        </p:nvSpPr>
        <p:spPr>
          <a:xfrm>
            <a:off x="701040" y="4473893"/>
            <a:ext cx="5608200" cy="313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92" name="Shape 892"/>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98" name="Shape 89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04" name="Shape 90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2" name="Shape 912"/>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3" name="Shape 913"/>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89</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When a neuron receives a signal at the dendrite end, the chemical message is changed to an electrical pulse.  At the beginning of the axon, all these electrical pulses are summed up, and if it reaches a critical threshold, it fires a signal  that travels down the axon.  The myelin increases the speed of this electrical signal.  (It’s important to know that brains are not fully myelinated until you’re in your early 20s!)  When that pulse reaches the terminal, it causes the release of neurotransmitters that diffuse across the space between the two neurons. When enough excitatory neurotransmitters dock on dendrite on the post synaptic neuron, it triggers electrical pulses that shoots down the next axon.  After docking on the post synaptic neuron,  neurotransmitters then float away and are recycled back into the pre-synaptic neuron’s axon terminals. </a:t>
            </a:r>
            <a:r>
              <a:rPr lang="en-US" sz="1200" b="1" i="0" u="none" strike="noStrike" cap="none">
                <a:solidFill>
                  <a:schemeClr val="dk1"/>
                </a:solidFill>
                <a:latin typeface="Arial"/>
                <a:ea typeface="Arial"/>
                <a:cs typeface="Arial"/>
                <a:sym typeface="Arial"/>
              </a:rPr>
              <a:t>Communication between neurons is an  chemical process.</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ASK FOR 3 VOLUNTEERS TO DRESS UP AS NEURONS!      Have volunteers demo this after explanation.</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76" name="Shape 17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9" name="Shape 919"/>
          <p:cNvSpPr txBox="1">
            <a:spLocks noGrp="1"/>
          </p:cNvSpPr>
          <p:nvPr>
            <p:ph type="body" idx="1"/>
          </p:nvPr>
        </p:nvSpPr>
        <p:spPr>
          <a:xfrm>
            <a:off x="701040" y="4473893"/>
            <a:ext cx="5608320" cy="3137535"/>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20" name="Shape 920"/>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90</a:t>
            </a:fld>
            <a:endParaRPr sz="1200">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29" name="Shape 92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7" name="Shape 9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701040" y="4473893"/>
            <a:ext cx="5608320" cy="313753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8"/>
        <p:cNvGrpSpPr/>
        <p:nvPr/>
      </p:nvGrpSpPr>
      <p:grpSpPr>
        <a:xfrm>
          <a:off x="0" y="0"/>
          <a:ext cx="0" cy="0"/>
          <a:chOff x="0" y="0"/>
          <a:chExt cx="0" cy="0"/>
        </a:xfrm>
      </p:grpSpPr>
      <p:sp>
        <p:nvSpPr>
          <p:cNvPr id="19" name="Shape 1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 y="6334316"/>
            <a:ext cx="12192000"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ctr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Shape 22"/>
          <p:cNvSpPr txBox="1">
            <a:spLocks noGrp="1"/>
          </p:cNvSpPr>
          <p:nvPr>
            <p:ph type="subTitle" idx="1"/>
          </p:nvPr>
        </p:nvSpPr>
        <p:spPr>
          <a:xfrm>
            <a:off x="1100051" y="4455621"/>
            <a:ext cx="10058400" cy="1143000"/>
          </a:xfrm>
          <a:prstGeom prst="rect">
            <a:avLst/>
          </a:prstGeom>
          <a:no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26" name="Shape 26"/>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pic>
        <p:nvPicPr>
          <p:cNvPr id="27" name="Shape 27"/>
          <p:cNvPicPr preferRelativeResize="0"/>
          <p:nvPr/>
        </p:nvPicPr>
        <p:blipFill rotWithShape="1">
          <a:blip r:embed="rId2">
            <a:alphaModFix/>
          </a:blip>
          <a:srcRect l="2087" t="25864" r="-2086" b="24566"/>
          <a:stretch/>
        </p:blipFill>
        <p:spPr>
          <a:xfrm>
            <a:off x="0" y="0"/>
            <a:ext cx="12484099" cy="4532576"/>
          </a:xfrm>
          <a:prstGeom prst="rect">
            <a:avLst/>
          </a:prstGeom>
          <a:noFill/>
          <a:ln>
            <a:noFill/>
          </a:ln>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Shape 91"/>
          <p:cNvSpPr txBox="1">
            <a:spLocks noGrp="1"/>
          </p:cNvSpPr>
          <p:nvPr>
            <p:ph type="body" idx="1"/>
          </p:nvPr>
        </p:nvSpPr>
        <p:spPr>
          <a:xfrm rot="5400000">
            <a:off x="4114800" y="-1171786"/>
            <a:ext cx="4023360" cy="100584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cSld name="Vertical Title and Text">
    <p:spTree>
      <p:nvGrpSpPr>
        <p:cNvPr id="1" name="Shape 95"/>
        <p:cNvGrpSpPr/>
        <p:nvPr/>
      </p:nvGrpSpPr>
      <p:grpSpPr>
        <a:xfrm>
          <a:off x="0" y="0"/>
          <a:ext cx="0" cy="0"/>
          <a:chOff x="0" y="0"/>
          <a:chExt cx="0" cy="0"/>
        </a:xfrm>
      </p:grpSpPr>
      <p:sp>
        <p:nvSpPr>
          <p:cNvPr id="96" name="Shape 9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txBox="1">
            <a:spLocks noGrp="1"/>
          </p:cNvSpPr>
          <p:nvPr>
            <p:ph type="title"/>
          </p:nvPr>
        </p:nvSpPr>
        <p:spPr>
          <a:xfrm rot="5400000">
            <a:off x="7159401" y="1977801"/>
            <a:ext cx="5759898" cy="26289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Shape 99"/>
          <p:cNvSpPr txBox="1">
            <a:spLocks noGrp="1"/>
          </p:cNvSpPr>
          <p:nvPr>
            <p:ph type="body" idx="1"/>
          </p:nvPr>
        </p:nvSpPr>
        <p:spPr>
          <a:xfrm rot="5400000">
            <a:off x="1825401" y="-574899"/>
            <a:ext cx="5759898" cy="7734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
        <p:cNvGrpSpPr/>
        <p:nvPr/>
      </p:nvGrpSpPr>
      <p:grpSpPr>
        <a:xfrm>
          <a:off x="0" y="0"/>
          <a:ext cx="0" cy="0"/>
          <a:chOff x="0" y="0"/>
          <a:chExt cx="0" cy="0"/>
        </a:xfrm>
      </p:grpSpPr>
      <p:pic>
        <p:nvPicPr>
          <p:cNvPr id="29" name="Shape 29"/>
          <p:cNvPicPr preferRelativeResize="0"/>
          <p:nvPr/>
        </p:nvPicPr>
        <p:blipFill rotWithShape="1">
          <a:blip r:embed="rId2">
            <a:alphaModFix/>
          </a:blip>
          <a:srcRect t="27950"/>
          <a:stretch/>
        </p:blipFill>
        <p:spPr>
          <a:xfrm>
            <a:off x="0" y="0"/>
            <a:ext cx="12171971" cy="6863964"/>
          </a:xfrm>
          <a:prstGeom prst="rect">
            <a:avLst/>
          </a:prstGeom>
          <a:noFill/>
          <a:ln>
            <a:noFill/>
          </a:ln>
        </p:spPr>
      </p:pic>
      <p:sp>
        <p:nvSpPr>
          <p:cNvPr id="30" name="Shape 30"/>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chemeClr val="dk1"/>
              </a:buClr>
              <a:buSzPts val="4800"/>
              <a:buFont typeface="Calibri"/>
              <a:buNone/>
              <a:defRPr sz="4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lt1"/>
        </a:solidFill>
        <a:effectLst/>
      </p:bgPr>
    </p:bg>
    <p:spTree>
      <p:nvGrpSpPr>
        <p:cNvPr id="1" name="Shape 35"/>
        <p:cNvGrpSpPr/>
        <p:nvPr/>
      </p:nvGrpSpPr>
      <p:grpSpPr>
        <a:xfrm>
          <a:off x="0" y="0"/>
          <a:ext cx="0" cy="0"/>
          <a:chOff x="0" y="0"/>
          <a:chExt cx="0" cy="0"/>
        </a:xfrm>
      </p:grpSpPr>
      <p:sp>
        <p:nvSpPr>
          <p:cNvPr id="36" name="Shape 3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1097280" y="4453128"/>
            <a:ext cx="100584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43" name="Shape 43"/>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1097280" y="1845734"/>
            <a:ext cx="4937760" cy="4023359"/>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Shape 53"/>
          <p:cNvSpPr txBox="1">
            <a:spLocks noGrp="1"/>
          </p:cNvSpPr>
          <p:nvPr>
            <p:ph type="body" idx="1"/>
          </p:nvPr>
        </p:nvSpPr>
        <p:spPr>
          <a:xfrm>
            <a:off x="109728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1097280" y="2582335"/>
            <a:ext cx="4937760" cy="32867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5" name="Shape 55"/>
          <p:cNvSpPr txBox="1">
            <a:spLocks noGrp="1"/>
          </p:cNvSpPr>
          <p:nvPr>
            <p:ph type="body" idx="3"/>
          </p:nvPr>
        </p:nvSpPr>
        <p:spPr>
          <a:xfrm>
            <a:off x="621792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6" name="Shape 56"/>
          <p:cNvSpPr txBox="1">
            <a:spLocks noGrp="1"/>
          </p:cNvSpPr>
          <p:nvPr>
            <p:ph type="body" idx="4"/>
          </p:nvPr>
        </p:nvSpPr>
        <p:spPr>
          <a:xfrm>
            <a:off x="6217920" y="2582334"/>
            <a:ext cx="4937760" cy="32867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Shape 6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65"/>
        <p:cNvGrpSpPr/>
        <p:nvPr/>
      </p:nvGrpSpPr>
      <p:grpSpPr>
        <a:xfrm>
          <a:off x="0" y="0"/>
          <a:ext cx="0" cy="0"/>
          <a:chOff x="0" y="0"/>
          <a:chExt cx="0" cy="0"/>
        </a:xfrm>
      </p:grpSpPr>
      <p:sp>
        <p:nvSpPr>
          <p:cNvPr id="66" name="Shape 6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71"/>
        <p:cNvGrpSpPr/>
        <p:nvPr/>
      </p:nvGrpSpPr>
      <p:grpSpPr>
        <a:xfrm>
          <a:off x="0" y="0"/>
          <a:ext cx="0" cy="0"/>
          <a:chOff x="0" y="0"/>
          <a:chExt cx="0" cy="0"/>
        </a:xfrm>
      </p:grpSpPr>
      <p:sp>
        <p:nvSpPr>
          <p:cNvPr id="72" name="Shape 72"/>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a:spLocks noGrp="1"/>
          </p:cNvSpPr>
          <p:nvPr>
            <p:ph type="title"/>
          </p:nvPr>
        </p:nvSpPr>
        <p:spPr>
          <a:xfrm>
            <a:off x="457200" y="594359"/>
            <a:ext cx="3200400" cy="22860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Shape 75"/>
          <p:cNvSpPr txBox="1">
            <a:spLocks noGrp="1"/>
          </p:cNvSpPr>
          <p:nvPr>
            <p:ph type="body" idx="1"/>
          </p:nvPr>
        </p:nvSpPr>
        <p:spPr>
          <a:xfrm>
            <a:off x="4800600" y="731520"/>
            <a:ext cx="6492240" cy="52578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6" name="Shape 76"/>
          <p:cNvSpPr txBox="1">
            <a:spLocks noGrp="1"/>
          </p:cNvSpPr>
          <p:nvPr>
            <p:ph type="body" idx="2"/>
          </p:nvPr>
        </p:nvSpPr>
        <p:spPr>
          <a:xfrm>
            <a:off x="457200" y="2926080"/>
            <a:ext cx="3200400" cy="337912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65512" y="6459785"/>
            <a:ext cx="261851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800600" y="6459785"/>
            <a:ext cx="4648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chemeClr val="dk2"/>
                </a:solidFill>
                <a:latin typeface="Calibri"/>
                <a:ea typeface="Calibri"/>
                <a:cs typeface="Calibri"/>
                <a:sym typeface="Calibri"/>
              </a:defRPr>
            </a:lvl1pPr>
            <a:lvl2pPr marL="0" marR="0" lvl="1" indent="0" algn="r" rtl="0">
              <a:spcBef>
                <a:spcPts val="0"/>
              </a:spcBef>
              <a:buNone/>
              <a:defRPr sz="1050">
                <a:solidFill>
                  <a:schemeClr val="dk2"/>
                </a:solidFill>
                <a:latin typeface="Calibri"/>
                <a:ea typeface="Calibri"/>
                <a:cs typeface="Calibri"/>
                <a:sym typeface="Calibri"/>
              </a:defRPr>
            </a:lvl2pPr>
            <a:lvl3pPr marL="0" marR="0" lvl="2" indent="0" algn="r" rtl="0">
              <a:spcBef>
                <a:spcPts val="0"/>
              </a:spcBef>
              <a:buNone/>
              <a:defRPr sz="1050">
                <a:solidFill>
                  <a:schemeClr val="dk2"/>
                </a:solidFill>
                <a:latin typeface="Calibri"/>
                <a:ea typeface="Calibri"/>
                <a:cs typeface="Calibri"/>
                <a:sym typeface="Calibri"/>
              </a:defRPr>
            </a:lvl3pPr>
            <a:lvl4pPr marL="0" marR="0" lvl="3" indent="0" algn="r" rtl="0">
              <a:spcBef>
                <a:spcPts val="0"/>
              </a:spcBef>
              <a:buNone/>
              <a:defRPr sz="1050">
                <a:solidFill>
                  <a:schemeClr val="dk2"/>
                </a:solidFill>
                <a:latin typeface="Calibri"/>
                <a:ea typeface="Calibri"/>
                <a:cs typeface="Calibri"/>
                <a:sym typeface="Calibri"/>
              </a:defRPr>
            </a:lvl4pPr>
            <a:lvl5pPr marL="0" marR="0" lvl="4" indent="0" algn="r" rtl="0">
              <a:spcBef>
                <a:spcPts val="0"/>
              </a:spcBef>
              <a:buNone/>
              <a:defRPr sz="1050">
                <a:solidFill>
                  <a:schemeClr val="dk2"/>
                </a:solidFill>
                <a:latin typeface="Calibri"/>
                <a:ea typeface="Calibri"/>
                <a:cs typeface="Calibri"/>
                <a:sym typeface="Calibri"/>
              </a:defRPr>
            </a:lvl5pPr>
            <a:lvl6pPr marL="0" marR="0" lvl="5" indent="0" algn="r" rtl="0">
              <a:spcBef>
                <a:spcPts val="0"/>
              </a:spcBef>
              <a:buNone/>
              <a:defRPr sz="1050">
                <a:solidFill>
                  <a:schemeClr val="dk2"/>
                </a:solidFill>
                <a:latin typeface="Calibri"/>
                <a:ea typeface="Calibri"/>
                <a:cs typeface="Calibri"/>
                <a:sym typeface="Calibri"/>
              </a:defRPr>
            </a:lvl6pPr>
            <a:lvl7pPr marL="0" marR="0" lvl="6" indent="0" algn="r" rtl="0">
              <a:spcBef>
                <a:spcPts val="0"/>
              </a:spcBef>
              <a:buNone/>
              <a:defRPr sz="1050">
                <a:solidFill>
                  <a:schemeClr val="dk2"/>
                </a:solidFill>
                <a:latin typeface="Calibri"/>
                <a:ea typeface="Calibri"/>
                <a:cs typeface="Calibri"/>
                <a:sym typeface="Calibri"/>
              </a:defRPr>
            </a:lvl7pPr>
            <a:lvl8pPr marL="0" marR="0" lvl="7" indent="0" algn="r" rtl="0">
              <a:spcBef>
                <a:spcPts val="0"/>
              </a:spcBef>
              <a:buNone/>
              <a:defRPr sz="1050">
                <a:solidFill>
                  <a:schemeClr val="dk2"/>
                </a:solidFill>
                <a:latin typeface="Calibri"/>
                <a:ea typeface="Calibri"/>
                <a:cs typeface="Calibri"/>
                <a:sym typeface="Calibri"/>
              </a:defRPr>
            </a:lvl8pPr>
            <a:lvl9pPr marL="0" marR="0" lvl="8" indent="0" algn="r" rtl="0">
              <a:spcBef>
                <a:spcPts val="0"/>
              </a:spcBef>
              <a:buNone/>
              <a:defRPr sz="1050">
                <a:solidFill>
                  <a:schemeClr val="dk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80"/>
        <p:cNvGrpSpPr/>
        <p:nvPr/>
      </p:nvGrpSpPr>
      <p:grpSpPr>
        <a:xfrm>
          <a:off x="0" y="0"/>
          <a:ext cx="0" cy="0"/>
          <a:chOff x="0" y="0"/>
          <a:chExt cx="0" cy="0"/>
        </a:xfrm>
      </p:grpSpPr>
      <p:sp>
        <p:nvSpPr>
          <p:cNvPr id="81" name="Shape 81"/>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txBox="1">
            <a:spLocks noGrp="1"/>
          </p:cNvSpPr>
          <p:nvPr>
            <p:ph type="title"/>
          </p:nvPr>
        </p:nvSpPr>
        <p:spPr>
          <a:xfrm>
            <a:off x="1097280" y="5074920"/>
            <a:ext cx="10113645" cy="8229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a:spLocks noGrp="1"/>
          </p:cNvSpPr>
          <p:nvPr>
            <p:ph type="pic" idx="2"/>
          </p:nvPr>
        </p:nvSpPr>
        <p:spPr>
          <a:xfrm>
            <a:off x="15" y="0"/>
            <a:ext cx="12191985" cy="4915076"/>
          </a:xfrm>
          <a:prstGeom prst="rect">
            <a:avLst/>
          </a:prstGeom>
          <a:solidFill>
            <a:srgbClr val="BECAD4"/>
          </a:solid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5" name="Shape 85"/>
          <p:cNvSpPr txBox="1">
            <a:spLocks noGrp="1"/>
          </p:cNvSpPr>
          <p:nvPr>
            <p:ph type="body" idx="1"/>
          </p:nvPr>
        </p:nvSpPr>
        <p:spPr>
          <a:xfrm>
            <a:off x="1097280" y="5907024"/>
            <a:ext cx="10113264" cy="5943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17" name="Shape 17"/>
          <p:cNvCxnSpPr/>
          <p:nvPr/>
        </p:nvCxnSpPr>
        <p:spPr>
          <a:xfrm>
            <a:off x="1193532" y="1737845"/>
            <a:ext cx="9966960"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hyperlink" Target="mailto:okezeal@gmail.co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mailto:conn@mcquinnab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162458" y="2342631"/>
            <a:ext cx="11468400" cy="3566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24163"/>
              </a:buClr>
              <a:buSzPts val="4800"/>
              <a:buFont typeface="Calibri"/>
              <a:buNone/>
            </a:pPr>
            <a:r>
              <a:rPr lang="en-US" sz="4800" b="1" i="0" u="none" strike="noStrike" cap="none">
                <a:solidFill>
                  <a:srgbClr val="124163"/>
                </a:solidFill>
                <a:latin typeface="Calibri"/>
                <a:ea typeface="Calibri"/>
                <a:cs typeface="Calibri"/>
                <a:sym typeface="Calibri"/>
              </a:rPr>
              <a:t>Applying Secrets of Neuroscience to Enhance Your PBIS Implementation</a:t>
            </a:r>
            <a:endParaRPr sz="4800" b="0" i="0" u="none" strike="noStrike" cap="none">
              <a:solidFill>
                <a:srgbClr val="124163"/>
              </a:solidFill>
              <a:latin typeface="Calibri"/>
              <a:ea typeface="Calibri"/>
              <a:cs typeface="Calibri"/>
              <a:sym typeface="Calibri"/>
            </a:endParaRPr>
          </a:p>
        </p:txBody>
      </p:sp>
      <p:sp>
        <p:nvSpPr>
          <p:cNvPr id="109" name="Shape 109"/>
          <p:cNvSpPr txBox="1">
            <a:spLocks noGrp="1"/>
          </p:cNvSpPr>
          <p:nvPr>
            <p:ph type="subTitle" idx="1"/>
          </p:nvPr>
        </p:nvSpPr>
        <p:spPr>
          <a:xfrm>
            <a:off x="117558" y="5807766"/>
            <a:ext cx="11886374"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n-US" sz="2400" b="0" i="0" u="none" strike="noStrike" cap="none">
                <a:solidFill>
                  <a:schemeClr val="dk2"/>
                </a:solidFill>
                <a:latin typeface="Calibri"/>
                <a:ea typeface="Calibri"/>
                <a:cs typeface="Calibri"/>
                <a:sym typeface="Calibri"/>
              </a:rPr>
              <a:t>NWPBIS CONFERENCE   				 AMY OKEZE &amp; CONN MCQUINN		</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186" name="Shape 18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187" name="Shape 187"/>
          <p:cNvPicPr preferRelativeResize="0"/>
          <p:nvPr/>
        </p:nvPicPr>
        <p:blipFill rotWithShape="1">
          <a:blip r:embed="rId3">
            <a:alphaModFix/>
          </a:blip>
          <a:srcRect/>
          <a:stretch/>
        </p:blipFill>
        <p:spPr>
          <a:xfrm>
            <a:off x="674199" y="334640"/>
            <a:ext cx="10598851" cy="5984274"/>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097280" y="286603"/>
            <a:ext cx="10058400" cy="943483"/>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194" name="Shape 194"/>
          <p:cNvSpPr txBox="1">
            <a:spLocks noGrp="1"/>
          </p:cNvSpPr>
          <p:nvPr>
            <p:ph type="body" idx="1"/>
          </p:nvPr>
        </p:nvSpPr>
        <p:spPr>
          <a:xfrm>
            <a:off x="1097280" y="1273629"/>
            <a:ext cx="10058400" cy="4595465"/>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195" name="Shape 195" descr="E:\jen's HDIL-February, 2014\HDIL GRANT ADMINISTRATION\Brain Presentations+BP\Brain Images for presentations\Dendritic spines - memory.png"/>
          <p:cNvPicPr preferRelativeResize="0"/>
          <p:nvPr/>
        </p:nvPicPr>
        <p:blipFill rotWithShape="1">
          <a:blip r:embed="rId3">
            <a:alphaModFix/>
          </a:blip>
          <a:srcRect/>
          <a:stretch/>
        </p:blipFill>
        <p:spPr>
          <a:xfrm>
            <a:off x="1393371" y="758344"/>
            <a:ext cx="8654143" cy="5259137"/>
          </a:xfrm>
          <a:prstGeom prst="rect">
            <a:avLst/>
          </a:prstGeom>
          <a:noFill/>
          <a:ln w="9525" cap="flat" cmpd="sng">
            <a:solidFill>
              <a:srgbClr val="124163"/>
            </a:solidFill>
            <a:prstDash val="solid"/>
            <a:round/>
            <a:headEnd type="none" w="med" len="med"/>
            <a:tailEnd type="none" w="med" len="med"/>
          </a:ln>
        </p:spPr>
      </p:pic>
      <p:sp>
        <p:nvSpPr>
          <p:cNvPr id="196" name="Shape 196"/>
          <p:cNvSpPr/>
          <p:nvPr/>
        </p:nvSpPr>
        <p:spPr>
          <a:xfrm>
            <a:off x="1012371" y="5816378"/>
            <a:ext cx="106026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204" name="Shape 204" descr="http://news.ucsc.edu/2009/11/images/neurons_300.jpg"/>
          <p:cNvPicPr preferRelativeResize="0"/>
          <p:nvPr/>
        </p:nvPicPr>
        <p:blipFill rotWithShape="1">
          <a:blip r:embed="rId3">
            <a:alphaModFix/>
          </a:blip>
          <a:srcRect/>
          <a:stretch/>
        </p:blipFill>
        <p:spPr>
          <a:xfrm>
            <a:off x="2357120" y="286603"/>
            <a:ext cx="6658383" cy="6214490"/>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212" name="Shape 212"/>
          <p:cNvSpPr txBox="1"/>
          <p:nvPr/>
        </p:nvSpPr>
        <p:spPr>
          <a:xfrm>
            <a:off x="2470151" y="-1319981"/>
            <a:ext cx="5711824" cy="89535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Neuron </a:t>
            </a:r>
            <a:endParaRPr/>
          </a:p>
        </p:txBody>
      </p:sp>
      <p:sp>
        <p:nvSpPr>
          <p:cNvPr id="213" name="Shape 213"/>
          <p:cNvSpPr txBox="1"/>
          <p:nvPr/>
        </p:nvSpPr>
        <p:spPr>
          <a:xfrm>
            <a:off x="457200" y="5943600"/>
            <a:ext cx="10825316" cy="781664"/>
          </a:xfrm>
          <a:prstGeom prst="rect">
            <a:avLst/>
          </a:prstGeom>
          <a:noFill/>
          <a:ln>
            <a:noFill/>
          </a:ln>
        </p:spPr>
        <p:txBody>
          <a:bodyPr spcFirstLastPara="1" wrap="square" lIns="91425" tIns="45700" rIns="91425"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a:solidFill>
                <a:srgbClr val="3F3F3F"/>
              </a:solidFill>
              <a:latin typeface="Calibri"/>
              <a:ea typeface="Calibri"/>
              <a:cs typeface="Calibri"/>
              <a:sym typeface="Calibri"/>
            </a:endParaRPr>
          </a:p>
        </p:txBody>
      </p:sp>
      <p:pic>
        <p:nvPicPr>
          <p:cNvPr id="214" name="Shape 214" descr="E:\jen's HDIL-February, 2014\HDIL GRANT ADMINISTRATION\Brain Presentations+BP\Brain Images for presentations\clip_image002 - neuron.jpg"/>
          <p:cNvPicPr preferRelativeResize="0"/>
          <p:nvPr/>
        </p:nvPicPr>
        <p:blipFill rotWithShape="1">
          <a:blip r:embed="rId3">
            <a:alphaModFix/>
          </a:blip>
          <a:srcRect/>
          <a:stretch/>
        </p:blipFill>
        <p:spPr>
          <a:xfrm>
            <a:off x="634180" y="214221"/>
            <a:ext cx="10161202" cy="5729379"/>
          </a:xfrm>
          <a:prstGeom prst="rect">
            <a:avLst/>
          </a:prstGeom>
          <a:noFill/>
          <a:ln>
            <a:noFill/>
          </a:ln>
        </p:spPr>
      </p:pic>
      <p:sp>
        <p:nvSpPr>
          <p:cNvPr id="215" name="Shape 215"/>
          <p:cNvSpPr/>
          <p:nvPr/>
        </p:nvSpPr>
        <p:spPr>
          <a:xfrm>
            <a:off x="4140165" y="1737360"/>
            <a:ext cx="4491318" cy="3200400"/>
          </a:xfrm>
          <a:prstGeom prst="ellipse">
            <a:avLst/>
          </a:prstGeom>
          <a:noFill/>
          <a:ln w="76200" cap="flat"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222" name="Shape 222"/>
          <p:cNvPicPr preferRelativeResize="0">
            <a:picLocks noGrp="1"/>
          </p:cNvPicPr>
          <p:nvPr>
            <p:ph type="body" idx="1"/>
          </p:nvPr>
        </p:nvPicPr>
        <p:blipFill rotWithShape="1">
          <a:blip r:embed="rId3">
            <a:alphaModFix/>
          </a:blip>
          <a:srcRect/>
          <a:stretch/>
        </p:blipFill>
        <p:spPr>
          <a:xfrm>
            <a:off x="2407024" y="138487"/>
            <a:ext cx="6669741" cy="6669741"/>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229" name="Shape 229"/>
          <p:cNvPicPr preferRelativeResize="0"/>
          <p:nvPr/>
        </p:nvPicPr>
        <p:blipFill rotWithShape="1">
          <a:blip r:embed="rId3">
            <a:alphaModFix/>
          </a:blip>
          <a:srcRect/>
          <a:stretch/>
        </p:blipFill>
        <p:spPr>
          <a:xfrm>
            <a:off x="0" y="-887260"/>
            <a:ext cx="12451975" cy="8253943"/>
          </a:xfrm>
          <a:prstGeom prst="rect">
            <a:avLst/>
          </a:prstGeom>
          <a:noFill/>
          <a:ln w="28575"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sp>
        <p:nvSpPr>
          <p:cNvPr id="230" name="Shape 2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237" name="Shape 2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238" name="Shape 238"/>
          <p:cNvSpPr/>
          <p:nvPr/>
        </p:nvSpPr>
        <p:spPr>
          <a:xfrm>
            <a:off x="2075470" y="429409"/>
            <a:ext cx="7873117" cy="22159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800" b="1" cap="none" dirty="0">
                <a:solidFill>
                  <a:sysClr val="windowText" lastClr="000000"/>
                </a:solidFill>
                <a:latin typeface="Calibri"/>
                <a:ea typeface="Calibri"/>
                <a:cs typeface="Calibri"/>
                <a:sym typeface="Calibri"/>
              </a:rPr>
              <a:t>Repetition</a:t>
            </a:r>
            <a:endParaRPr dirty="0">
              <a:solidFill>
                <a:sysClr val="windowText" lastClr="000000"/>
              </a:solidFill>
            </a:endParaRPr>
          </a:p>
        </p:txBody>
      </p:sp>
      <p:sp>
        <p:nvSpPr>
          <p:cNvPr id="239" name="Shape 239"/>
          <p:cNvSpPr/>
          <p:nvPr/>
        </p:nvSpPr>
        <p:spPr>
          <a:xfrm>
            <a:off x="2075470" y="1872080"/>
            <a:ext cx="7873117" cy="22159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800" b="1" cap="none" dirty="0">
                <a:solidFill>
                  <a:sysClr val="windowText" lastClr="000000"/>
                </a:solidFill>
                <a:latin typeface="Calibri"/>
                <a:ea typeface="Calibri"/>
                <a:cs typeface="Calibri"/>
                <a:sym typeface="Calibri"/>
              </a:rPr>
              <a:t>Repetition</a:t>
            </a:r>
            <a:endParaRPr dirty="0">
              <a:solidFill>
                <a:sysClr val="windowText" lastClr="000000"/>
              </a:solidFill>
            </a:endParaRPr>
          </a:p>
        </p:txBody>
      </p:sp>
      <p:sp>
        <p:nvSpPr>
          <p:cNvPr id="240" name="Shape 240"/>
          <p:cNvSpPr/>
          <p:nvPr/>
        </p:nvSpPr>
        <p:spPr>
          <a:xfrm>
            <a:off x="2075469" y="3362331"/>
            <a:ext cx="7873117" cy="22159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800" b="1" cap="none" dirty="0">
                <a:solidFill>
                  <a:sysClr val="windowText" lastClr="000000"/>
                </a:solidFill>
                <a:latin typeface="Calibri"/>
                <a:ea typeface="Calibri"/>
                <a:cs typeface="Calibri"/>
                <a:sym typeface="Calibri"/>
              </a:rPr>
              <a:t>Repetition</a:t>
            </a:r>
            <a:endParaRPr dirty="0">
              <a:solidFill>
                <a:sysClr val="windowText" lastClr="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9"/>
                                        </p:tgtEl>
                                        <p:attrNameLst>
                                          <p:attrName>style.visibility</p:attrName>
                                        </p:attrNameLst>
                                      </p:cBhvr>
                                      <p:to>
                                        <p:strVal val="visible"/>
                                      </p:to>
                                    </p:set>
                                    <p:animEffect transition="in" filter="fade">
                                      <p:cBhvr>
                                        <p:cTn id="11" dur="500"/>
                                        <p:tgtEl>
                                          <p:spTgt spid="2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0"/>
                                        </p:tgtEl>
                                        <p:attrNameLst>
                                          <p:attrName>style.visibility</p:attrName>
                                        </p:attrNameLst>
                                      </p:cBhvr>
                                      <p:to>
                                        <p:strVal val="visible"/>
                                      </p:to>
                                    </p:set>
                                    <p:animEffect transition="in" filter="fade">
                                      <p:cBhvr>
                                        <p:cTn id="15"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247" name="Shape 247"/>
          <p:cNvPicPr preferRelativeResize="0">
            <a:picLocks noGrp="1"/>
          </p:cNvPicPr>
          <p:nvPr>
            <p:ph type="body" idx="1"/>
          </p:nvPr>
        </p:nvPicPr>
        <p:blipFill rotWithShape="1">
          <a:blip r:embed="rId3">
            <a:alphaModFix/>
          </a:blip>
          <a:srcRect/>
          <a:stretch/>
        </p:blipFill>
        <p:spPr>
          <a:xfrm>
            <a:off x="881127" y="1011981"/>
            <a:ext cx="10572364" cy="5286182"/>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r>
              <a:rPr lang="en-US" sz="4800" b="0" i="0" u="none" strike="noStrike" cap="none">
                <a:solidFill>
                  <a:schemeClr val="dk1"/>
                </a:solidFill>
                <a:latin typeface="Calibri"/>
                <a:ea typeface="Calibri"/>
                <a:cs typeface="Calibri"/>
                <a:sym typeface="Calibri"/>
              </a:rPr>
              <a:t>	</a:t>
            </a:r>
            <a:endParaRPr/>
          </a:p>
        </p:txBody>
      </p:sp>
      <p:pic>
        <p:nvPicPr>
          <p:cNvPr id="254" name="Shape 254"/>
          <p:cNvPicPr preferRelativeResize="0">
            <a:picLocks noGrp="1"/>
          </p:cNvPicPr>
          <p:nvPr>
            <p:ph type="body" idx="1"/>
          </p:nvPr>
        </p:nvPicPr>
        <p:blipFill rotWithShape="1">
          <a:blip r:embed="rId3">
            <a:alphaModFix/>
          </a:blip>
          <a:srcRect/>
          <a:stretch/>
        </p:blipFill>
        <p:spPr>
          <a:xfrm>
            <a:off x="-282387" y="-514149"/>
            <a:ext cx="12492318" cy="8324958"/>
          </a:xfrm>
          <a:prstGeom prst="rect">
            <a:avLst/>
          </a:prstGeom>
          <a:noFill/>
          <a:ln w="19050"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261" name="Shape 26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262" name="Shape 262"/>
          <p:cNvPicPr preferRelativeResize="0"/>
          <p:nvPr/>
        </p:nvPicPr>
        <p:blipFill rotWithShape="1">
          <a:blip r:embed="rId3">
            <a:alphaModFix/>
          </a:blip>
          <a:srcRect/>
          <a:stretch/>
        </p:blipFill>
        <p:spPr>
          <a:xfrm>
            <a:off x="0" y="-934810"/>
            <a:ext cx="12192000" cy="9194750"/>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116" name="Shape 116"/>
          <p:cNvPicPr preferRelativeResize="0">
            <a:picLocks noGrp="1"/>
          </p:cNvPicPr>
          <p:nvPr>
            <p:ph type="body" idx="1"/>
          </p:nvPr>
        </p:nvPicPr>
        <p:blipFill rotWithShape="1">
          <a:blip r:embed="rId3">
            <a:alphaModFix/>
          </a:blip>
          <a:srcRect/>
          <a:stretch/>
        </p:blipFill>
        <p:spPr>
          <a:xfrm>
            <a:off x="3064213" y="1011981"/>
            <a:ext cx="5406024" cy="5285891"/>
          </a:xfrm>
          <a:prstGeom prst="rect">
            <a:avLst/>
          </a:prstGeom>
          <a:noFill/>
          <a:ln>
            <a:noFill/>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Reflection</a:t>
            </a:r>
            <a:endParaRPr/>
          </a:p>
        </p:txBody>
      </p:sp>
      <p:sp>
        <p:nvSpPr>
          <p:cNvPr id="277" name="Shape 27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777240" marR="0" lvl="0" indent="-685800" algn="l" rtl="0">
              <a:lnSpc>
                <a:spcPct val="90000"/>
              </a:lnSpc>
              <a:spcBef>
                <a:spcPts val="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was surprising?</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did you already know, but now see in a new way?</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new questions do you have?</a:t>
            </a:r>
            <a:endParaRPr/>
          </a:p>
          <a:p>
            <a:pPr marL="91440" marR="0" lvl="0" indent="3556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2" name="Four Minutes A">
            <a:hlinkClick r:id="" action="ppaction://media"/>
            <a:extLst>
              <a:ext uri="{FF2B5EF4-FFF2-40B4-BE49-F238E27FC236}">
                <a16:creationId xmlns:a16="http://schemas.microsoft.com/office/drawing/2014/main" id="{005A0B25-AE59-4361-9C41-C68CC7E9E7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3392" y="5051132"/>
            <a:ext cx="8280781" cy="163592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1097275" y="573772"/>
            <a:ext cx="10058400" cy="5295300"/>
          </a:xfrm>
          <a:prstGeom prst="rect">
            <a:avLst/>
          </a:prstGeom>
        </p:spPr>
        <p:txBody>
          <a:bodyPr spcFirstLastPara="1" wrap="square" lIns="91425" tIns="91425" rIns="91425" bIns="91425" anchor="t" anchorCtr="0">
            <a:noAutofit/>
          </a:bodyPr>
          <a:lstStyle/>
          <a:p>
            <a:pPr marL="0" lvl="0" indent="0">
              <a:spcBef>
                <a:spcPts val="1200"/>
              </a:spcBef>
              <a:spcAft>
                <a:spcPts val="0"/>
              </a:spcAft>
              <a:buNone/>
            </a:pPr>
            <a:r>
              <a:rPr lang="en-US" dirty="0"/>
              <a:t>      </a:t>
            </a:r>
            <a:r>
              <a:rPr lang="en-US" sz="3600" b="1" dirty="0">
                <a:latin typeface="Merriweather"/>
                <a:ea typeface="Merriweather"/>
                <a:cs typeface="Merriweather"/>
                <a:sym typeface="Merriweather"/>
              </a:rPr>
              <a:t>“It is our responsibility to create the right conditions for optimum learning. We can only do that when we understand how the brain responds to threats...real or perceived.” </a:t>
            </a:r>
            <a:endParaRPr sz="3600" b="1" dirty="0">
              <a:latin typeface="Merriweather"/>
              <a:ea typeface="Merriweather"/>
              <a:cs typeface="Merriweather"/>
              <a:sym typeface="Merriweather"/>
            </a:endParaRPr>
          </a:p>
          <a:p>
            <a:pPr marL="0" lvl="0" indent="0">
              <a:spcBef>
                <a:spcPts val="1200"/>
              </a:spcBef>
              <a:spcAft>
                <a:spcPts val="0"/>
              </a:spcAft>
              <a:buNone/>
            </a:pPr>
            <a:endParaRPr sz="3600" dirty="0">
              <a:latin typeface="Merriweather"/>
              <a:ea typeface="Merriweather"/>
              <a:cs typeface="Merriweather"/>
              <a:sym typeface="Merriweather"/>
            </a:endParaRPr>
          </a:p>
          <a:p>
            <a:pPr marL="0" lvl="0" indent="0">
              <a:spcBef>
                <a:spcPts val="1200"/>
              </a:spcBef>
              <a:spcAft>
                <a:spcPts val="200"/>
              </a:spcAft>
              <a:buNone/>
            </a:pPr>
            <a:r>
              <a:rPr lang="en-US" sz="3600" dirty="0">
                <a:latin typeface="Merriweather"/>
                <a:ea typeface="Merriweather"/>
                <a:cs typeface="Merriweather"/>
                <a:sym typeface="Merriweather"/>
              </a:rPr>
              <a:t>				</a:t>
            </a:r>
            <a:r>
              <a:rPr lang="en-US" sz="2400" dirty="0">
                <a:latin typeface="Merriweather"/>
                <a:ea typeface="Merriweather"/>
                <a:cs typeface="Merriweather"/>
                <a:sym typeface="Merriweather"/>
              </a:rPr>
              <a:t>Hammond, Z., (2015) </a:t>
            </a:r>
            <a:r>
              <a:rPr lang="en-US" sz="2400" i="1" dirty="0">
                <a:latin typeface="Merriweather"/>
                <a:ea typeface="Merriweather"/>
                <a:cs typeface="Merriweather"/>
                <a:sym typeface="Merriweather"/>
              </a:rPr>
              <a:t>Culturally Responsive Teaching &amp; The Brain: Promoting Authentic Engagement and Rigor Among Culturally and Linguistically Diverse Students</a:t>
            </a:r>
            <a:r>
              <a:rPr lang="en-US" sz="2400" dirty="0">
                <a:latin typeface="Merriweather"/>
                <a:ea typeface="Merriweather"/>
                <a:cs typeface="Merriweather"/>
                <a:sym typeface="Merriweather"/>
              </a:rPr>
              <a:t>, Corwin Press</a:t>
            </a:r>
            <a:endParaRPr sz="2400" dirty="0">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097275" y="286601"/>
            <a:ext cx="10058400" cy="781500"/>
          </a:xfrm>
          <a:prstGeom prst="rect">
            <a:avLst/>
          </a:prstGeom>
          <a:noFill/>
          <a:ln>
            <a:noFill/>
          </a:ln>
        </p:spPr>
        <p:txBody>
          <a:bodyPr spcFirstLastPara="1" wrap="square" lIns="91425" tIns="45700" rIns="91425" bIns="45700" anchor="b" anchorCtr="0">
            <a:noAutofit/>
          </a:bodyPr>
          <a:lstStyle/>
          <a:p>
            <a:pPr marL="1828800" marR="0" lvl="0" indent="0" algn="l" rtl="0">
              <a:lnSpc>
                <a:spcPct val="85000"/>
              </a:lnSpc>
              <a:spcBef>
                <a:spcPts val="0"/>
              </a:spcBef>
              <a:spcAft>
                <a:spcPts val="0"/>
              </a:spcAft>
              <a:buClr>
                <a:schemeClr val="dk1"/>
              </a:buClr>
              <a:buSzPts val="4800"/>
              <a:buFont typeface="Calibri"/>
              <a:buNone/>
            </a:pPr>
            <a:r>
              <a:rPr lang="en-US" sz="7200"/>
              <a:t>Biology of stress</a:t>
            </a:r>
            <a:endParaRPr sz="7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body" idx="1"/>
          </p:nvPr>
        </p:nvSpPr>
        <p:spPr>
          <a:xfrm>
            <a:off x="848100" y="1308774"/>
            <a:ext cx="10119000" cy="45918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None/>
            </a:pPr>
            <a:r>
              <a:rPr lang="en-US" sz="6000"/>
              <a:t>What happens in </a:t>
            </a:r>
            <a:endParaRPr sz="6000"/>
          </a:p>
          <a:p>
            <a:pPr marL="0" marR="0" lvl="0" indent="0" algn="l" rtl="0">
              <a:lnSpc>
                <a:spcPct val="90000"/>
              </a:lnSpc>
              <a:spcBef>
                <a:spcPts val="0"/>
              </a:spcBef>
              <a:spcAft>
                <a:spcPts val="0"/>
              </a:spcAft>
              <a:buNone/>
            </a:pPr>
            <a:r>
              <a:rPr lang="en-US" sz="6000"/>
              <a:t>the brain</a:t>
            </a:r>
            <a:endParaRPr sz="6000"/>
          </a:p>
          <a:p>
            <a:pPr marL="0" marR="0" lvl="0" indent="0" algn="l" rtl="0">
              <a:lnSpc>
                <a:spcPct val="90000"/>
              </a:lnSpc>
              <a:spcBef>
                <a:spcPts val="0"/>
              </a:spcBef>
              <a:spcAft>
                <a:spcPts val="0"/>
              </a:spcAft>
              <a:buNone/>
            </a:pPr>
            <a:r>
              <a:rPr lang="en-US" sz="6000"/>
              <a:t>when it perceives</a:t>
            </a:r>
            <a:endParaRPr sz="6000"/>
          </a:p>
          <a:p>
            <a:pPr marL="0" marR="0" lvl="0" indent="0" algn="l" rtl="0">
              <a:lnSpc>
                <a:spcPct val="90000"/>
              </a:lnSpc>
              <a:spcBef>
                <a:spcPts val="0"/>
              </a:spcBef>
              <a:spcAft>
                <a:spcPts val="0"/>
              </a:spcAft>
              <a:buNone/>
            </a:pPr>
            <a:r>
              <a:rPr lang="en-US" sz="6000"/>
              <a:t>stress? </a:t>
            </a:r>
            <a:endParaRPr sz="6000"/>
          </a:p>
          <a:p>
            <a:pPr marL="0" marR="0" lvl="0" indent="0" algn="l" rtl="0">
              <a:lnSpc>
                <a:spcPct val="90000"/>
              </a:lnSpc>
              <a:spcBef>
                <a:spcPts val="0"/>
              </a:spcBef>
              <a:spcAft>
                <a:spcPts val="0"/>
              </a:spcAft>
              <a:buNone/>
            </a:pPr>
            <a:r>
              <a:rPr lang="en-US" sz="6000"/>
              <a:t>What is stress?</a:t>
            </a:r>
            <a:endParaRPr sz="6000"/>
          </a:p>
          <a:p>
            <a:pPr marL="0" marR="0" lvl="0" indent="0" algn="l" rtl="0">
              <a:lnSpc>
                <a:spcPct val="90000"/>
              </a:lnSpc>
              <a:spcBef>
                <a:spcPts val="0"/>
              </a:spcBef>
              <a:spcAft>
                <a:spcPts val="0"/>
              </a:spcAft>
              <a:buNone/>
            </a:pPr>
            <a:endParaRPr sz="6000"/>
          </a:p>
        </p:txBody>
      </p:sp>
      <p:pic>
        <p:nvPicPr>
          <p:cNvPr id="291" name="Shape 291"/>
          <p:cNvPicPr preferRelativeResize="0"/>
          <p:nvPr/>
        </p:nvPicPr>
        <p:blipFill rotWithShape="1">
          <a:blip r:embed="rId3">
            <a:alphaModFix/>
          </a:blip>
          <a:srcRect/>
          <a:stretch/>
        </p:blipFill>
        <p:spPr>
          <a:xfrm>
            <a:off x="6456732" y="1611625"/>
            <a:ext cx="4414106" cy="3634740"/>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5235125" y="460700"/>
            <a:ext cx="5920500" cy="5408100"/>
          </a:xfrm>
          <a:prstGeom prst="rect">
            <a:avLst/>
          </a:prstGeom>
        </p:spPr>
        <p:txBody>
          <a:bodyPr spcFirstLastPara="1" wrap="square" lIns="91425" tIns="91425" rIns="91425" bIns="91425" anchor="t" anchorCtr="0">
            <a:noAutofit/>
          </a:bodyPr>
          <a:lstStyle/>
          <a:p>
            <a:pPr marL="0" lvl="0" indent="0" rtl="0">
              <a:lnSpc>
                <a:spcPct val="115000"/>
              </a:lnSpc>
              <a:spcBef>
                <a:spcPts val="800"/>
              </a:spcBef>
              <a:spcAft>
                <a:spcPts val="0"/>
              </a:spcAft>
              <a:buNone/>
            </a:pPr>
            <a:r>
              <a:rPr lang="en-US" sz="4650">
                <a:solidFill>
                  <a:srgbClr val="1287C3"/>
                </a:solidFill>
                <a:latin typeface="Arial"/>
                <a:ea typeface="Arial"/>
                <a:cs typeface="Arial"/>
                <a:sym typeface="Arial"/>
              </a:rPr>
              <a:t>•</a:t>
            </a:r>
            <a:r>
              <a:rPr lang="en-US" sz="2400">
                <a:solidFill>
                  <a:schemeClr val="dk1"/>
                </a:solidFill>
                <a:latin typeface="Arial"/>
                <a:ea typeface="Arial"/>
                <a:cs typeface="Arial"/>
                <a:sym typeface="Arial"/>
              </a:rPr>
              <a:t>2,000 bits of information per second enter the brain that have traveled from the receptors throughout the body</a:t>
            </a:r>
            <a:endParaRPr sz="2400">
              <a:solidFill>
                <a:schemeClr val="dk1"/>
              </a:solidFill>
              <a:latin typeface="Arial"/>
              <a:ea typeface="Arial"/>
              <a:cs typeface="Arial"/>
              <a:sym typeface="Arial"/>
            </a:endParaRPr>
          </a:p>
          <a:p>
            <a:pPr marL="0" lvl="0" indent="0" rtl="0">
              <a:lnSpc>
                <a:spcPct val="115000"/>
              </a:lnSpc>
              <a:spcBef>
                <a:spcPts val="800"/>
              </a:spcBef>
              <a:spcAft>
                <a:spcPts val="0"/>
              </a:spcAft>
              <a:buNone/>
            </a:pPr>
            <a:endParaRPr sz="2400">
              <a:solidFill>
                <a:schemeClr val="dk1"/>
              </a:solidFill>
              <a:latin typeface="Arial"/>
              <a:ea typeface="Arial"/>
              <a:cs typeface="Arial"/>
              <a:sym typeface="Arial"/>
            </a:endParaRPr>
          </a:p>
          <a:p>
            <a:pPr marL="0" lvl="0" indent="0" rtl="0">
              <a:lnSpc>
                <a:spcPct val="115000"/>
              </a:lnSpc>
              <a:spcBef>
                <a:spcPts val="800"/>
              </a:spcBef>
              <a:spcAft>
                <a:spcPts val="0"/>
              </a:spcAft>
              <a:buClr>
                <a:schemeClr val="dk1"/>
              </a:buClr>
              <a:buSzPts val="1100"/>
              <a:buFont typeface="Arial"/>
              <a:buNone/>
            </a:pPr>
            <a:endParaRPr sz="2400">
              <a:solidFill>
                <a:schemeClr val="dk1"/>
              </a:solidFill>
              <a:latin typeface="Arial"/>
              <a:ea typeface="Arial"/>
              <a:cs typeface="Arial"/>
              <a:sym typeface="Arial"/>
            </a:endParaRPr>
          </a:p>
          <a:p>
            <a:pPr marL="0" lvl="0" indent="0" rtl="0">
              <a:lnSpc>
                <a:spcPct val="115000"/>
              </a:lnSpc>
              <a:spcBef>
                <a:spcPts val="800"/>
              </a:spcBef>
              <a:spcAft>
                <a:spcPts val="0"/>
              </a:spcAft>
              <a:buClr>
                <a:schemeClr val="dk1"/>
              </a:buClr>
              <a:buSzPts val="1100"/>
              <a:buFont typeface="Arial"/>
              <a:buNone/>
            </a:pPr>
            <a:r>
              <a:rPr lang="en-US" sz="2400">
                <a:solidFill>
                  <a:srgbClr val="1287C3"/>
                </a:solidFill>
                <a:latin typeface="Arial"/>
                <a:ea typeface="Arial"/>
                <a:cs typeface="Arial"/>
                <a:sym typeface="Arial"/>
              </a:rPr>
              <a:t>•</a:t>
            </a:r>
            <a:r>
              <a:rPr lang="en-US" sz="2400">
                <a:solidFill>
                  <a:schemeClr val="dk1"/>
                </a:solidFill>
                <a:latin typeface="Arial"/>
                <a:ea typeface="Arial"/>
                <a:cs typeface="Arial"/>
                <a:sym typeface="Arial"/>
              </a:rPr>
              <a:t>All information comes through the body’s sensory systems connects to the brain stem and passes through an important structure called the </a:t>
            </a:r>
            <a:r>
              <a:rPr lang="en-US" sz="2400" b="1" i="1">
                <a:solidFill>
                  <a:schemeClr val="dk1"/>
                </a:solidFill>
                <a:latin typeface="Arial"/>
                <a:ea typeface="Arial"/>
                <a:cs typeface="Arial"/>
                <a:sym typeface="Arial"/>
              </a:rPr>
              <a:t>Reticular Activating System</a:t>
            </a:r>
            <a:r>
              <a:rPr lang="en-US" sz="2400">
                <a:solidFill>
                  <a:schemeClr val="dk1"/>
                </a:solidFill>
                <a:latin typeface="Arial"/>
                <a:ea typeface="Arial"/>
                <a:cs typeface="Arial"/>
                <a:sym typeface="Arial"/>
              </a:rPr>
              <a:t> (RAS) to get to the higher brain.</a:t>
            </a:r>
            <a:endParaRPr sz="2400">
              <a:solidFill>
                <a:schemeClr val="dk1"/>
              </a:solidFill>
              <a:latin typeface="Arial"/>
              <a:ea typeface="Arial"/>
              <a:cs typeface="Arial"/>
              <a:sym typeface="Arial"/>
            </a:endParaRPr>
          </a:p>
          <a:p>
            <a:pPr marL="0" lvl="0" indent="0">
              <a:spcBef>
                <a:spcPts val="1200"/>
              </a:spcBef>
              <a:spcAft>
                <a:spcPts val="200"/>
              </a:spcAft>
              <a:buNone/>
            </a:pPr>
            <a:endParaRPr/>
          </a:p>
        </p:txBody>
      </p:sp>
      <p:pic>
        <p:nvPicPr>
          <p:cNvPr id="298" name="Shape 298"/>
          <p:cNvPicPr preferRelativeResize="0"/>
          <p:nvPr/>
        </p:nvPicPr>
        <p:blipFill>
          <a:blip r:embed="rId3">
            <a:alphaModFix/>
          </a:blip>
          <a:stretch>
            <a:fillRect/>
          </a:stretch>
        </p:blipFill>
        <p:spPr>
          <a:xfrm>
            <a:off x="1097275" y="345525"/>
            <a:ext cx="4137850" cy="630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305" name="Shape 305"/>
          <p:cNvPicPr preferRelativeResize="0">
            <a:picLocks noGrp="1"/>
          </p:cNvPicPr>
          <p:nvPr>
            <p:ph type="body" idx="1"/>
          </p:nvPr>
        </p:nvPicPr>
        <p:blipFill rotWithShape="1">
          <a:blip r:embed="rId3">
            <a:alphaModFix/>
          </a:blip>
          <a:srcRect l="7281" t="-112" r="6359" b="111"/>
          <a:stretch/>
        </p:blipFill>
        <p:spPr>
          <a:xfrm>
            <a:off x="0" y="-1095346"/>
            <a:ext cx="11234056" cy="9756323"/>
          </a:xfrm>
          <a:prstGeom prst="rect">
            <a:avLst/>
          </a:prstGeom>
          <a:noFill/>
          <a:ln>
            <a:noFill/>
          </a:ln>
        </p:spPr>
      </p:pic>
      <p:pic>
        <p:nvPicPr>
          <p:cNvPr id="306" name="Shape 306"/>
          <p:cNvPicPr preferRelativeResize="0"/>
          <p:nvPr/>
        </p:nvPicPr>
        <p:blipFill rotWithShape="1">
          <a:blip r:embed="rId4">
            <a:alphaModFix/>
          </a:blip>
          <a:srcRect/>
          <a:stretch/>
        </p:blipFill>
        <p:spPr>
          <a:xfrm>
            <a:off x="10296525" y="-1410186"/>
            <a:ext cx="1895475" cy="10182225"/>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p:nvPr/>
        </p:nvSpPr>
        <p:spPr>
          <a:xfrm>
            <a:off x="0" y="0"/>
            <a:ext cx="6198300" cy="67533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3500">
                <a:solidFill>
                  <a:srgbClr val="1287C3"/>
                </a:solidFill>
              </a:rPr>
              <a:t>•</a:t>
            </a:r>
            <a:r>
              <a:rPr lang="en-US" sz="3000">
                <a:solidFill>
                  <a:schemeClr val="dk1"/>
                </a:solidFill>
              </a:rPr>
              <a:t>When in a calm and alert state, information flows freely through the limbic and directly to </a:t>
            </a:r>
            <a:r>
              <a:rPr lang="en-US" sz="3000" b="1">
                <a:solidFill>
                  <a:schemeClr val="dk1"/>
                </a:solidFill>
              </a:rPr>
              <a:t>the frontal lobe </a:t>
            </a:r>
            <a:r>
              <a:rPr lang="en-US" sz="3000">
                <a:solidFill>
                  <a:schemeClr val="dk1"/>
                </a:solidFill>
              </a:rPr>
              <a:t>for further processing</a:t>
            </a:r>
            <a:endParaRPr sz="3000">
              <a:solidFill>
                <a:schemeClr val="dk1"/>
              </a:solidFill>
            </a:endParaRPr>
          </a:p>
          <a:p>
            <a:pPr marL="0" lvl="0" indent="0" rtl="0">
              <a:lnSpc>
                <a:spcPct val="115000"/>
              </a:lnSpc>
              <a:spcBef>
                <a:spcPts val="600"/>
              </a:spcBef>
              <a:spcAft>
                <a:spcPts val="0"/>
              </a:spcAft>
              <a:buNone/>
            </a:pPr>
            <a:r>
              <a:rPr lang="en-US" sz="3000">
                <a:solidFill>
                  <a:srgbClr val="1287C3"/>
                </a:solidFill>
              </a:rPr>
              <a:t>•</a:t>
            </a:r>
            <a:r>
              <a:rPr lang="en-US" sz="3000">
                <a:solidFill>
                  <a:schemeClr val="dk1"/>
                </a:solidFill>
              </a:rPr>
              <a:t>In a negative state (anxious, sad, frustrated, or bored) information is sent to the </a:t>
            </a:r>
            <a:r>
              <a:rPr lang="en-US" sz="3000" b="1" i="1">
                <a:solidFill>
                  <a:schemeClr val="dk1"/>
                </a:solidFill>
              </a:rPr>
              <a:t>limbic system</a:t>
            </a:r>
            <a:r>
              <a:rPr lang="en-US" sz="3000">
                <a:solidFill>
                  <a:schemeClr val="dk1"/>
                </a:solidFill>
              </a:rPr>
              <a:t> for filtering. </a:t>
            </a:r>
            <a:endParaRPr sz="3000">
              <a:solidFill>
                <a:schemeClr val="dk1"/>
              </a:solidFill>
            </a:endParaRPr>
          </a:p>
          <a:p>
            <a:pPr marL="0" lvl="0" indent="0" rtl="0">
              <a:lnSpc>
                <a:spcPct val="115000"/>
              </a:lnSpc>
              <a:spcBef>
                <a:spcPts val="600"/>
              </a:spcBef>
              <a:spcAft>
                <a:spcPts val="600"/>
              </a:spcAft>
              <a:buNone/>
            </a:pPr>
            <a:r>
              <a:rPr lang="en-US" sz="3000">
                <a:solidFill>
                  <a:schemeClr val="dk1"/>
                </a:solidFill>
              </a:rPr>
              <a:t>*It will either  ignore it, avoid it or fight against it. </a:t>
            </a:r>
            <a:endParaRPr sz="3000">
              <a:solidFill>
                <a:schemeClr val="dk1"/>
              </a:solidFill>
            </a:endParaRPr>
          </a:p>
        </p:txBody>
      </p:sp>
      <p:pic>
        <p:nvPicPr>
          <p:cNvPr id="313" name="Shape 313"/>
          <p:cNvPicPr preferRelativeResize="0"/>
          <p:nvPr/>
        </p:nvPicPr>
        <p:blipFill>
          <a:blip r:embed="rId3">
            <a:alphaModFix/>
          </a:blip>
          <a:stretch>
            <a:fillRect/>
          </a:stretch>
        </p:blipFill>
        <p:spPr>
          <a:xfrm>
            <a:off x="6246000" y="152400"/>
            <a:ext cx="5726775" cy="6339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097275" y="286600"/>
            <a:ext cx="9835500" cy="1559100"/>
          </a:xfrm>
          <a:prstGeom prst="rect">
            <a:avLst/>
          </a:prstGeom>
        </p:spPr>
        <p:txBody>
          <a:bodyPr spcFirstLastPara="1" wrap="square" lIns="91425" tIns="91425" rIns="91425" bIns="91425" anchor="b" anchorCtr="0">
            <a:noAutofit/>
          </a:bodyPr>
          <a:lstStyle/>
          <a:p>
            <a:pPr marL="0" lvl="0" indent="0" algn="ctr" rtl="0">
              <a:lnSpc>
                <a:spcPct val="115000"/>
              </a:lnSpc>
              <a:spcBef>
                <a:spcPts val="600"/>
              </a:spcBef>
              <a:spcAft>
                <a:spcPts val="0"/>
              </a:spcAft>
              <a:buClr>
                <a:schemeClr val="dk1"/>
              </a:buClr>
              <a:buSzPts val="1100"/>
              <a:buFont typeface="Arial"/>
              <a:buNone/>
            </a:pPr>
            <a:r>
              <a:rPr lang="en-US">
                <a:solidFill>
                  <a:srgbClr val="48231E"/>
                </a:solidFill>
                <a:latin typeface="Arial"/>
                <a:ea typeface="Arial"/>
                <a:cs typeface="Arial"/>
                <a:sym typeface="Arial"/>
              </a:rPr>
              <a:t>Fight* Flight*Freeze*</a:t>
            </a:r>
            <a:endParaRPr>
              <a:solidFill>
                <a:srgbClr val="48231E"/>
              </a:solidFill>
              <a:latin typeface="Arial"/>
              <a:ea typeface="Arial"/>
              <a:cs typeface="Arial"/>
              <a:sym typeface="Arial"/>
            </a:endParaRPr>
          </a:p>
          <a:p>
            <a:pPr marL="0" lvl="0" indent="0">
              <a:spcBef>
                <a:spcPts val="0"/>
              </a:spcBef>
              <a:spcAft>
                <a:spcPts val="0"/>
              </a:spcAft>
              <a:buNone/>
            </a:pPr>
            <a:endParaRPr sz="4400">
              <a:solidFill>
                <a:srgbClr val="48231E"/>
              </a:solidFill>
              <a:latin typeface="Arial"/>
              <a:ea typeface="Arial"/>
              <a:cs typeface="Arial"/>
              <a:sym typeface="Arial"/>
            </a:endParaRPr>
          </a:p>
        </p:txBody>
      </p:sp>
      <p:sp>
        <p:nvSpPr>
          <p:cNvPr id="320" name="Shape 320"/>
          <p:cNvSpPr txBox="1">
            <a:spLocks noGrp="1"/>
          </p:cNvSpPr>
          <p:nvPr>
            <p:ph type="body" idx="1"/>
          </p:nvPr>
        </p:nvSpPr>
        <p:spPr>
          <a:xfrm>
            <a:off x="927750" y="1055075"/>
            <a:ext cx="10569000" cy="5730000"/>
          </a:xfrm>
          <a:prstGeom prst="rect">
            <a:avLst/>
          </a:prstGeom>
        </p:spPr>
        <p:txBody>
          <a:bodyPr spcFirstLastPara="1" wrap="square" lIns="91425" tIns="91425" rIns="91425" bIns="91425" anchor="t" anchorCtr="0">
            <a:noAutofit/>
          </a:bodyPr>
          <a:lstStyle/>
          <a:p>
            <a:pPr marL="0" lvl="0" indent="0" rtl="0">
              <a:lnSpc>
                <a:spcPct val="115000"/>
              </a:lnSpc>
              <a:spcBef>
                <a:spcPts val="600"/>
              </a:spcBef>
              <a:spcAft>
                <a:spcPts val="0"/>
              </a:spcAft>
              <a:buNone/>
            </a:pPr>
            <a:endParaRPr sz="3200">
              <a:solidFill>
                <a:srgbClr val="61625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48231E"/>
                </a:solidFill>
                <a:latin typeface="Arial"/>
                <a:ea typeface="Arial"/>
                <a:cs typeface="Arial"/>
                <a:sym typeface="Arial"/>
              </a:rPr>
              <a:t>Hard wired response-ANS</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Genetic wisdom</a:t>
            </a:r>
            <a:r>
              <a:rPr lang="en-US" sz="3600">
                <a:solidFill>
                  <a:srgbClr val="48231E"/>
                </a:solidFill>
                <a:latin typeface="Arial"/>
                <a:ea typeface="Arial"/>
                <a:cs typeface="Arial"/>
                <a:sym typeface="Arial"/>
              </a:rPr>
              <a:t>:</a:t>
            </a:r>
            <a:r>
              <a:rPr lang="en-US" sz="3200">
                <a:solidFill>
                  <a:srgbClr val="48231E"/>
                </a:solidFill>
                <a:latin typeface="Arial"/>
                <a:ea typeface="Arial"/>
                <a:cs typeface="Arial"/>
                <a:sym typeface="Arial"/>
              </a:rPr>
              <a:t> ALARM of nerve cells for chemical release to prepare the body to act</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Protects us from a “perceived” attack, harm or a threat to survival</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Will respond to internal and external threats</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Shuts down access to Frontal Lobe (rational thought)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327" name="Shape 327"/>
          <p:cNvPicPr preferRelativeResize="0">
            <a:picLocks noGrp="1"/>
          </p:cNvPicPr>
          <p:nvPr>
            <p:ph type="body" idx="1"/>
          </p:nvPr>
        </p:nvPicPr>
        <p:blipFill rotWithShape="1">
          <a:blip r:embed="rId3">
            <a:alphaModFix/>
          </a:blip>
          <a:srcRect l="895" r="163" b="7746"/>
          <a:stretch/>
        </p:blipFill>
        <p:spPr>
          <a:xfrm>
            <a:off x="-213360" y="-1279922"/>
            <a:ext cx="13075305" cy="9143761"/>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097275" y="286601"/>
            <a:ext cx="10058400" cy="1095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THE CEO aka PreFrontal Cortex</a:t>
            </a:r>
            <a:endParaRPr/>
          </a:p>
        </p:txBody>
      </p:sp>
      <p:sp>
        <p:nvSpPr>
          <p:cNvPr id="334" name="Shape 334"/>
          <p:cNvSpPr txBox="1">
            <a:spLocks noGrp="1"/>
          </p:cNvSpPr>
          <p:nvPr>
            <p:ph type="body" idx="1"/>
          </p:nvPr>
        </p:nvSpPr>
        <p:spPr>
          <a:xfrm>
            <a:off x="994675" y="1382200"/>
            <a:ext cx="10533000" cy="5098800"/>
          </a:xfrm>
          <a:prstGeom prst="rect">
            <a:avLst/>
          </a:prstGeom>
        </p:spPr>
        <p:txBody>
          <a:bodyPr spcFirstLastPara="1" wrap="square" lIns="91425" tIns="91425" rIns="91425" bIns="91425" anchor="t" anchorCtr="0">
            <a:noAutofit/>
          </a:bodyPr>
          <a:lstStyle/>
          <a:p>
            <a:pPr marL="0" lvl="0" indent="0">
              <a:spcBef>
                <a:spcPts val="1200"/>
              </a:spcBef>
              <a:spcAft>
                <a:spcPts val="0"/>
              </a:spcAft>
              <a:buNone/>
            </a:pPr>
            <a:r>
              <a:rPr lang="en-US" sz="3600"/>
              <a:t>Executive Function Skills:</a:t>
            </a:r>
            <a:endParaRPr sz="3600"/>
          </a:p>
          <a:p>
            <a:pPr marL="0" lvl="0" indent="0" algn="ctr" rtl="0">
              <a:lnSpc>
                <a:spcPct val="115000"/>
              </a:lnSpc>
              <a:spcBef>
                <a:spcPts val="200"/>
              </a:spcBef>
              <a:spcAft>
                <a:spcPts val="0"/>
              </a:spcAft>
              <a:buClr>
                <a:schemeClr val="dk1"/>
              </a:buClr>
              <a:buSzPts val="1100"/>
              <a:buFont typeface="Arial"/>
              <a:buNone/>
            </a:pPr>
            <a:r>
              <a:rPr lang="en-US" sz="3000">
                <a:solidFill>
                  <a:schemeClr val="dk1"/>
                </a:solidFill>
                <a:latin typeface="Arial"/>
                <a:ea typeface="Arial"/>
                <a:cs typeface="Arial"/>
                <a:sym typeface="Arial"/>
              </a:rPr>
              <a:t>Planning</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Cognitive Flexibility</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Organization</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Self-Monitoring/Self-Regulation</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Mental Representation of Tasks</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Inhibition</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US" sz="3000">
                <a:solidFill>
                  <a:schemeClr val="dk1"/>
                </a:solidFill>
                <a:latin typeface="Arial"/>
                <a:ea typeface="Arial"/>
                <a:cs typeface="Arial"/>
                <a:sym typeface="Arial"/>
              </a:rPr>
              <a:t>Working Memory</a:t>
            </a:r>
            <a:endParaRPr sz="30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Arial"/>
                <a:ea typeface="Arial"/>
                <a:cs typeface="Arial"/>
                <a:sym typeface="Arial"/>
              </a:rPr>
              <a:t>Links Information to Action</a:t>
            </a:r>
            <a:endParaRPr sz="3000">
              <a:solidFill>
                <a:schemeClr val="dk1"/>
              </a:solidFill>
              <a:latin typeface="Arial"/>
              <a:ea typeface="Arial"/>
              <a:cs typeface="Arial"/>
              <a:sym typeface="Arial"/>
            </a:endParaRPr>
          </a:p>
          <a:p>
            <a:pPr marL="0" lvl="0" indent="0">
              <a:spcBef>
                <a:spcPts val="1200"/>
              </a:spcBef>
              <a:spcAft>
                <a:spcPts val="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460550" y="232050"/>
            <a:ext cx="3887100" cy="2823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Biochemical dance with the endocrine system</a:t>
            </a:r>
            <a:endParaRPr/>
          </a:p>
        </p:txBody>
      </p:sp>
      <p:sp>
        <p:nvSpPr>
          <p:cNvPr id="341" name="Shape 341"/>
          <p:cNvSpPr txBox="1">
            <a:spLocks noGrp="1"/>
          </p:cNvSpPr>
          <p:nvPr>
            <p:ph type="body" idx="1"/>
          </p:nvPr>
        </p:nvSpPr>
        <p:spPr>
          <a:xfrm>
            <a:off x="460550" y="3056075"/>
            <a:ext cx="4833000" cy="3801900"/>
          </a:xfrm>
          <a:prstGeom prst="rect">
            <a:avLst/>
          </a:prstGeom>
        </p:spPr>
        <p:txBody>
          <a:bodyPr spcFirstLastPara="1" wrap="square" lIns="91425" tIns="91425" rIns="91425" bIns="91425" anchor="t" anchorCtr="0">
            <a:noAutofit/>
          </a:bodyPr>
          <a:lstStyle/>
          <a:p>
            <a:pPr marL="0" lvl="0" indent="0">
              <a:spcBef>
                <a:spcPts val="1200"/>
              </a:spcBef>
              <a:spcAft>
                <a:spcPts val="0"/>
              </a:spcAft>
              <a:buNone/>
            </a:pPr>
            <a:r>
              <a:rPr lang="en-US" sz="3600" b="1"/>
              <a:t>Dopamine, Serotonin and Norepinephrine</a:t>
            </a:r>
            <a:endParaRPr sz="3600" b="1"/>
          </a:p>
          <a:p>
            <a:pPr marL="0" lvl="0" indent="0">
              <a:spcBef>
                <a:spcPts val="1200"/>
              </a:spcBef>
              <a:spcAft>
                <a:spcPts val="0"/>
              </a:spcAft>
              <a:buNone/>
            </a:pPr>
            <a:r>
              <a:rPr lang="en-US" sz="3600" b="1"/>
              <a:t>Cortisol</a:t>
            </a:r>
            <a:r>
              <a:rPr lang="en-US" sz="3600"/>
              <a:t>-”stress hormone”</a:t>
            </a:r>
            <a:endParaRPr sz="3600"/>
          </a:p>
          <a:p>
            <a:pPr marL="0" lvl="0" indent="0">
              <a:spcBef>
                <a:spcPts val="1200"/>
              </a:spcBef>
              <a:spcAft>
                <a:spcPts val="0"/>
              </a:spcAft>
              <a:buNone/>
            </a:pPr>
            <a:r>
              <a:rPr lang="en-US" sz="3600" b="1"/>
              <a:t>Oxytocin</a:t>
            </a:r>
            <a:r>
              <a:rPr lang="en-US" sz="3600"/>
              <a:t>- “social engagement hormone”</a:t>
            </a:r>
            <a:endParaRPr sz="3600"/>
          </a:p>
          <a:p>
            <a:pPr marL="0" lvl="0" indent="0">
              <a:spcBef>
                <a:spcPts val="1200"/>
              </a:spcBef>
              <a:spcAft>
                <a:spcPts val="0"/>
              </a:spcAft>
              <a:buNone/>
            </a:pPr>
            <a:endParaRPr sz="3600"/>
          </a:p>
          <a:p>
            <a:pPr marL="0" lvl="0" indent="0">
              <a:spcBef>
                <a:spcPts val="1200"/>
              </a:spcBef>
              <a:spcAft>
                <a:spcPts val="0"/>
              </a:spcAft>
              <a:buNone/>
            </a:pPr>
            <a:endParaRPr/>
          </a:p>
          <a:p>
            <a:pPr marL="0" lvl="0" indent="0">
              <a:spcBef>
                <a:spcPts val="1200"/>
              </a:spcBef>
              <a:spcAft>
                <a:spcPts val="200"/>
              </a:spcAft>
              <a:buNone/>
            </a:pPr>
            <a:endParaRPr/>
          </a:p>
        </p:txBody>
      </p:sp>
      <p:pic>
        <p:nvPicPr>
          <p:cNvPr id="342" name="Shape 342"/>
          <p:cNvPicPr preferRelativeResize="0"/>
          <p:nvPr/>
        </p:nvPicPr>
        <p:blipFill>
          <a:blip r:embed="rId3">
            <a:alphaModFix/>
          </a:blip>
          <a:stretch>
            <a:fillRect/>
          </a:stretch>
        </p:blipFill>
        <p:spPr>
          <a:xfrm>
            <a:off x="6021225" y="515050"/>
            <a:ext cx="5781901" cy="5451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p:nvPr/>
        </p:nvSpPr>
        <p:spPr>
          <a:xfrm>
            <a:off x="442452" y="4054922"/>
            <a:ext cx="10677801" cy="1270507"/>
          </a:xfrm>
          <a:prstGeom prst="rect">
            <a:avLst/>
          </a:prstGeom>
          <a:solidFill>
            <a:schemeClr val="lt1"/>
          </a:solidFill>
          <a:ln w="15875"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 name="Shape 129"/>
          <p:cNvSpPr txBox="1">
            <a:spLocks noGrp="1"/>
          </p:cNvSpPr>
          <p:nvPr>
            <p:ph type="title"/>
          </p:nvPr>
        </p:nvSpPr>
        <p:spPr>
          <a:xfrm>
            <a:off x="1061853" y="488762"/>
            <a:ext cx="10058400" cy="356616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262626"/>
              </a:buClr>
              <a:buSzPts val="8000"/>
              <a:buFont typeface="Calibri"/>
              <a:buNone/>
            </a:pPr>
            <a:endParaRPr sz="8000" b="0" i="0" u="none" strike="noStrike" cap="none">
              <a:solidFill>
                <a:srgbClr val="262626"/>
              </a:solidFill>
              <a:latin typeface="Calibri"/>
              <a:ea typeface="Calibri"/>
              <a:cs typeface="Calibri"/>
              <a:sym typeface="Calibri"/>
            </a:endParaRPr>
          </a:p>
        </p:txBody>
      </p:sp>
      <p:sp>
        <p:nvSpPr>
          <p:cNvPr id="130" name="Shape 130"/>
          <p:cNvSpPr txBox="1">
            <a:spLocks noGrp="1"/>
          </p:cNvSpPr>
          <p:nvPr>
            <p:ph type="body" idx="1"/>
          </p:nvPr>
        </p:nvSpPr>
        <p:spPr>
          <a:xfrm>
            <a:off x="1061853" y="4285665"/>
            <a:ext cx="10058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endParaRPr sz="2400" b="0" i="0" u="none" strike="noStrike" cap="none">
              <a:solidFill>
                <a:srgbClr val="7030A0"/>
              </a:solidFill>
              <a:latin typeface="Palatino Linotype"/>
              <a:ea typeface="Palatino Linotype"/>
              <a:cs typeface="Palatino Linotype"/>
              <a:sym typeface="Palatino Linotype"/>
            </a:endParaRPr>
          </a:p>
        </p:txBody>
      </p:sp>
      <p:pic>
        <p:nvPicPr>
          <p:cNvPr id="131" name="Shape 131"/>
          <p:cNvPicPr preferRelativeResize="0"/>
          <p:nvPr/>
        </p:nvPicPr>
        <p:blipFill rotWithShape="1">
          <a:blip r:embed="rId3">
            <a:alphaModFix/>
          </a:blip>
          <a:srcRect/>
          <a:stretch/>
        </p:blipFill>
        <p:spPr>
          <a:xfrm>
            <a:off x="123144" y="5325429"/>
            <a:ext cx="11935817" cy="976689"/>
          </a:xfrm>
          <a:prstGeom prst="rect">
            <a:avLst/>
          </a:prstGeom>
          <a:noFill/>
          <a:ln>
            <a:noFill/>
          </a:ln>
        </p:spPr>
      </p:pic>
      <p:pic>
        <p:nvPicPr>
          <p:cNvPr id="132" name="Shape 132"/>
          <p:cNvPicPr preferRelativeResize="0"/>
          <p:nvPr/>
        </p:nvPicPr>
        <p:blipFill rotWithShape="1">
          <a:blip r:embed="rId4">
            <a:alphaModFix/>
          </a:blip>
          <a:srcRect/>
          <a:stretch/>
        </p:blipFill>
        <p:spPr>
          <a:xfrm>
            <a:off x="3787804" y="241377"/>
            <a:ext cx="4887216" cy="4887216"/>
          </a:xfrm>
          <a:prstGeom prst="rect">
            <a:avLst/>
          </a:prstGeom>
          <a:noFill/>
          <a:ln w="9525"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1097275" y="286600"/>
            <a:ext cx="10058400" cy="895800"/>
          </a:xfrm>
          <a:prstGeom prst="rect">
            <a:avLst/>
          </a:prstGeom>
        </p:spPr>
        <p:txBody>
          <a:bodyPr spcFirstLastPara="1" wrap="square" lIns="91425" tIns="91425" rIns="91425" bIns="91425" anchor="b" anchorCtr="0">
            <a:noAutofit/>
          </a:bodyPr>
          <a:lstStyle/>
          <a:p>
            <a:pPr marL="3200400" lvl="0" indent="0">
              <a:spcBef>
                <a:spcPts val="0"/>
              </a:spcBef>
              <a:spcAft>
                <a:spcPts val="0"/>
              </a:spcAft>
              <a:buNone/>
            </a:pPr>
            <a:r>
              <a:rPr lang="en-US" sz="6000"/>
              <a:t>Dopamine</a:t>
            </a:r>
            <a:endParaRPr sz="6000"/>
          </a:p>
        </p:txBody>
      </p:sp>
      <p:sp>
        <p:nvSpPr>
          <p:cNvPr id="349" name="Shape 349"/>
          <p:cNvSpPr txBox="1">
            <a:spLocks noGrp="1"/>
          </p:cNvSpPr>
          <p:nvPr>
            <p:ph type="body" idx="1"/>
          </p:nvPr>
        </p:nvSpPr>
        <p:spPr>
          <a:xfrm>
            <a:off x="1018700" y="1182425"/>
            <a:ext cx="10223400" cy="5439000"/>
          </a:xfrm>
          <a:prstGeom prst="rect">
            <a:avLst/>
          </a:prstGeom>
        </p:spPr>
        <p:txBody>
          <a:bodyPr spcFirstLastPara="1" wrap="square" lIns="91425" tIns="91425" rIns="91425" bIns="91425" anchor="t" anchorCtr="0">
            <a:noAutofit/>
          </a:bodyPr>
          <a:lstStyle/>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Chemical of activation</a:t>
            </a:r>
            <a:endParaRPr sz="3200">
              <a:solidFill>
                <a:srgbClr val="48231E"/>
              </a:solidFill>
              <a:latin typeface="Arial"/>
              <a:ea typeface="Arial"/>
              <a:cs typeface="Arial"/>
              <a:sym typeface="Arial"/>
            </a:endParaRPr>
          </a:p>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Facilitates a feeling of motivation “do it now” &amp; “got to have it now”</a:t>
            </a:r>
            <a:endParaRPr sz="3200">
              <a:solidFill>
                <a:srgbClr val="48231E"/>
              </a:solidFill>
              <a:latin typeface="Arial"/>
              <a:ea typeface="Arial"/>
              <a:cs typeface="Arial"/>
              <a:sym typeface="Arial"/>
            </a:endParaRPr>
          </a:p>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Released in the brain stem and sent to multiple locations</a:t>
            </a:r>
            <a:endParaRPr sz="3200">
              <a:solidFill>
                <a:srgbClr val="48231E"/>
              </a:solidFill>
              <a:latin typeface="Arial"/>
              <a:ea typeface="Arial"/>
              <a:cs typeface="Arial"/>
              <a:sym typeface="Arial"/>
            </a:endParaRPr>
          </a:p>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Too much =hyperactivity</a:t>
            </a:r>
            <a:endParaRPr sz="3200">
              <a:solidFill>
                <a:srgbClr val="48231E"/>
              </a:solidFill>
              <a:latin typeface="Arial"/>
              <a:ea typeface="Arial"/>
              <a:cs typeface="Arial"/>
              <a:sym typeface="Arial"/>
            </a:endParaRPr>
          </a:p>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Too little=depressed/distractible</a:t>
            </a:r>
            <a:endParaRPr sz="3200">
              <a:solidFill>
                <a:srgbClr val="48231E"/>
              </a:solidFill>
              <a:latin typeface="Arial"/>
              <a:ea typeface="Arial"/>
              <a:cs typeface="Arial"/>
              <a:sym typeface="Arial"/>
            </a:endParaRPr>
          </a:p>
          <a:p>
            <a:pPr marL="0" lvl="0" indent="0" rtl="0">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Released by loving touch, caring looks and the </a:t>
            </a:r>
            <a:r>
              <a:rPr lang="en-US" sz="3200" i="1" u="sng">
                <a:solidFill>
                  <a:srgbClr val="48231E"/>
                </a:solidFill>
                <a:latin typeface="Arial"/>
                <a:ea typeface="Arial"/>
                <a:cs typeface="Arial"/>
                <a:sym typeface="Arial"/>
              </a:rPr>
              <a:t>anticipation </a:t>
            </a:r>
            <a:r>
              <a:rPr lang="en-US" sz="3200">
                <a:solidFill>
                  <a:srgbClr val="48231E"/>
                </a:solidFill>
                <a:latin typeface="Arial"/>
                <a:ea typeface="Arial"/>
                <a:cs typeface="Arial"/>
                <a:sym typeface="Arial"/>
              </a:rPr>
              <a:t>of positive connections and feelings</a:t>
            </a:r>
            <a:endParaRPr sz="3200">
              <a:solidFill>
                <a:srgbClr val="61625E"/>
              </a:solidFill>
              <a:latin typeface="Arial"/>
              <a:ea typeface="Arial"/>
              <a:cs typeface="Arial"/>
              <a:sym typeface="Arial"/>
            </a:endParaRPr>
          </a:p>
          <a:p>
            <a:pPr marL="0" lvl="0" indent="0">
              <a:spcBef>
                <a:spcPts val="1200"/>
              </a:spcBef>
              <a:spcAft>
                <a:spcPts val="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1097275" y="286601"/>
            <a:ext cx="10058400" cy="932100"/>
          </a:xfrm>
          <a:prstGeom prst="rect">
            <a:avLst/>
          </a:prstGeom>
        </p:spPr>
        <p:txBody>
          <a:bodyPr spcFirstLastPara="1" wrap="square" lIns="91425" tIns="91425" rIns="91425" bIns="91425" anchor="b" anchorCtr="0">
            <a:noAutofit/>
          </a:bodyPr>
          <a:lstStyle/>
          <a:p>
            <a:pPr marL="2743200" lvl="0" indent="457200">
              <a:spcBef>
                <a:spcPts val="0"/>
              </a:spcBef>
              <a:spcAft>
                <a:spcPts val="0"/>
              </a:spcAft>
              <a:buNone/>
            </a:pPr>
            <a:r>
              <a:rPr lang="en-US" sz="6000"/>
              <a:t>Serotonin</a:t>
            </a:r>
            <a:endParaRPr sz="6000"/>
          </a:p>
        </p:txBody>
      </p:sp>
      <p:sp>
        <p:nvSpPr>
          <p:cNvPr id="356" name="Shape 356"/>
          <p:cNvSpPr txBox="1">
            <a:spLocks noGrp="1"/>
          </p:cNvSpPr>
          <p:nvPr>
            <p:ph type="body" idx="1"/>
          </p:nvPr>
        </p:nvSpPr>
        <p:spPr>
          <a:xfrm>
            <a:off x="1097275" y="1400700"/>
            <a:ext cx="9908400" cy="5366100"/>
          </a:xfrm>
          <a:prstGeom prst="rect">
            <a:avLst/>
          </a:prstGeom>
        </p:spPr>
        <p:txBody>
          <a:bodyPr spcFirstLastPara="1" wrap="square" lIns="91425" tIns="91425" rIns="91425" bIns="91425" anchor="t" anchorCtr="0">
            <a:noAutofit/>
          </a:bodyPr>
          <a:lstStyle/>
          <a:p>
            <a:pPr marL="0" lvl="0" indent="0" rtl="0">
              <a:lnSpc>
                <a:spcPct val="80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Master modulator that is delivered to every area of the brain</a:t>
            </a:r>
            <a:endParaRPr sz="3200">
              <a:solidFill>
                <a:srgbClr val="48231E"/>
              </a:solidFill>
              <a:latin typeface="Arial"/>
              <a:ea typeface="Arial"/>
              <a:cs typeface="Arial"/>
              <a:sym typeface="Arial"/>
            </a:endParaRPr>
          </a:p>
          <a:p>
            <a:pPr marL="0" lvl="0" indent="0" rtl="0">
              <a:lnSpc>
                <a:spcPct val="80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Sets the firing level of all other neurotransmitters</a:t>
            </a:r>
            <a:endParaRPr sz="3200">
              <a:solidFill>
                <a:srgbClr val="48231E"/>
              </a:solidFill>
              <a:latin typeface="Arial"/>
              <a:ea typeface="Arial"/>
              <a:cs typeface="Arial"/>
              <a:sym typeface="Arial"/>
            </a:endParaRPr>
          </a:p>
          <a:p>
            <a:pPr marL="0" lvl="0" indent="0" rtl="0">
              <a:lnSpc>
                <a:spcPct val="80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Sense of being in control and “all is well”</a:t>
            </a:r>
            <a:endParaRPr sz="3200">
              <a:solidFill>
                <a:srgbClr val="48231E"/>
              </a:solidFill>
              <a:latin typeface="Arial"/>
              <a:ea typeface="Arial"/>
              <a:cs typeface="Arial"/>
              <a:sym typeface="Arial"/>
            </a:endParaRPr>
          </a:p>
          <a:p>
            <a:pPr marL="0" lvl="0" indent="0" rtl="0">
              <a:lnSpc>
                <a:spcPct val="80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Activates working memory in the frontal lobe and the ability to link multiple thoughts</a:t>
            </a:r>
            <a:endParaRPr sz="3200">
              <a:solidFill>
                <a:srgbClr val="48231E"/>
              </a:solidFill>
              <a:latin typeface="Arial"/>
              <a:ea typeface="Arial"/>
              <a:cs typeface="Arial"/>
              <a:sym typeface="Arial"/>
            </a:endParaRPr>
          </a:p>
          <a:p>
            <a:pPr marL="0" lvl="0" indent="0" rtl="0">
              <a:lnSpc>
                <a:spcPct val="80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Released by proprioceptive input (joints and muscles) and sensual pleasures (natural light, waterfalls and contact with animals)</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endParaRPr sz="3200">
              <a:solidFill>
                <a:srgbClr val="61625E"/>
              </a:solidFill>
              <a:latin typeface="Arial"/>
              <a:ea typeface="Arial"/>
              <a:cs typeface="Arial"/>
              <a:sym typeface="Arial"/>
            </a:endParaRPr>
          </a:p>
          <a:p>
            <a:pPr marL="0" lvl="0" indent="0">
              <a:spcBef>
                <a:spcPts val="1200"/>
              </a:spcBef>
              <a:spcAft>
                <a:spcPts val="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1097275" y="286601"/>
            <a:ext cx="10058400" cy="1041300"/>
          </a:xfrm>
          <a:prstGeom prst="rect">
            <a:avLst/>
          </a:prstGeom>
        </p:spPr>
        <p:txBody>
          <a:bodyPr spcFirstLastPara="1" wrap="square" lIns="91425" tIns="91425" rIns="91425" bIns="91425" anchor="b" anchorCtr="0">
            <a:noAutofit/>
          </a:bodyPr>
          <a:lstStyle/>
          <a:p>
            <a:pPr marL="2286000" lvl="0" indent="457200">
              <a:spcBef>
                <a:spcPts val="0"/>
              </a:spcBef>
              <a:spcAft>
                <a:spcPts val="0"/>
              </a:spcAft>
              <a:buNone/>
            </a:pPr>
            <a:r>
              <a:rPr lang="en-US" sz="6000">
                <a:solidFill>
                  <a:srgbClr val="48231E"/>
                </a:solidFill>
                <a:latin typeface="Arial"/>
                <a:ea typeface="Arial"/>
                <a:cs typeface="Arial"/>
                <a:sym typeface="Arial"/>
              </a:rPr>
              <a:t>Norepinephrine</a:t>
            </a:r>
            <a:endParaRPr sz="6000"/>
          </a:p>
        </p:txBody>
      </p:sp>
      <p:sp>
        <p:nvSpPr>
          <p:cNvPr id="363" name="Shape 363"/>
          <p:cNvSpPr txBox="1">
            <a:spLocks noGrp="1"/>
          </p:cNvSpPr>
          <p:nvPr>
            <p:ph type="body" idx="1"/>
          </p:nvPr>
        </p:nvSpPr>
        <p:spPr>
          <a:xfrm>
            <a:off x="1097275" y="1218800"/>
            <a:ext cx="10344900" cy="5348100"/>
          </a:xfrm>
          <a:prstGeom prst="rect">
            <a:avLst/>
          </a:prstGeom>
        </p:spPr>
        <p:txBody>
          <a:bodyPr spcFirstLastPara="1" wrap="square" lIns="91425" tIns="91425" rIns="91425" bIns="91425" anchor="t" anchorCtr="0">
            <a:noAutofit/>
          </a:bodyPr>
          <a:lstStyle/>
          <a:p>
            <a:pPr marL="0" lvl="0" indent="0" rtl="0">
              <a:lnSpc>
                <a:spcPct val="115000"/>
              </a:lnSpc>
              <a:spcBef>
                <a:spcPts val="600"/>
              </a:spcBef>
              <a:spcAft>
                <a:spcPts val="0"/>
              </a:spcAft>
              <a:buNone/>
            </a:pPr>
            <a:r>
              <a:rPr lang="en-US" sz="3200">
                <a:solidFill>
                  <a:srgbClr val="61625E"/>
                </a:solidFill>
                <a:latin typeface="Arial"/>
                <a:ea typeface="Arial"/>
                <a:cs typeface="Arial"/>
                <a:sym typeface="Arial"/>
              </a:rPr>
              <a:t>•aka...Adrenaline</a:t>
            </a:r>
            <a:endParaRPr sz="3200">
              <a:solidFill>
                <a:srgbClr val="61625E"/>
              </a:solidFill>
              <a:latin typeface="Arial"/>
              <a:ea typeface="Arial"/>
              <a:cs typeface="Arial"/>
              <a:sym typeface="Arial"/>
            </a:endParaRPr>
          </a:p>
          <a:p>
            <a:pPr marL="0" lvl="0" indent="0" rtl="0">
              <a:lnSpc>
                <a:spcPct val="115000"/>
              </a:lnSpc>
              <a:spcBef>
                <a:spcPts val="600"/>
              </a:spcBef>
              <a:spcAft>
                <a:spcPts val="0"/>
              </a:spcAft>
              <a:buNone/>
            </a:pPr>
            <a:r>
              <a:rPr lang="en-US" sz="3200">
                <a:solidFill>
                  <a:srgbClr val="48231E"/>
                </a:solidFill>
                <a:latin typeface="Arial"/>
                <a:ea typeface="Arial"/>
                <a:cs typeface="Arial"/>
                <a:sym typeface="Arial"/>
              </a:rPr>
              <a:t> Provides for selective attention</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Stored in the brain stem…when it is present at the neural junction…the gates stay open and attention is held on the stimuli</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Too little=distractibility, attention shifting too rapidly</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Too much=perseveration, attention gets stuck</a:t>
            </a:r>
            <a:endParaRPr sz="3200">
              <a:solidFill>
                <a:srgbClr val="48231E"/>
              </a:solidFill>
              <a:latin typeface="Arial"/>
              <a:ea typeface="Arial"/>
              <a:cs typeface="Arial"/>
              <a:sym typeface="Arial"/>
            </a:endParaRPr>
          </a:p>
          <a:p>
            <a:pPr marL="0" lvl="0" indent="0" rtl="0">
              <a:lnSpc>
                <a:spcPct val="115000"/>
              </a:lnSpc>
              <a:spcBef>
                <a:spcPts val="600"/>
              </a:spcBef>
              <a:spcAft>
                <a:spcPts val="0"/>
              </a:spcAft>
              <a:buClr>
                <a:schemeClr val="dk1"/>
              </a:buClr>
              <a:buSzPts val="1100"/>
              <a:buFont typeface="Arial"/>
              <a:buNone/>
            </a:pPr>
            <a:r>
              <a:rPr lang="en-US" sz="3200">
                <a:solidFill>
                  <a:srgbClr val="61625E"/>
                </a:solidFill>
                <a:latin typeface="Arial"/>
                <a:ea typeface="Arial"/>
                <a:cs typeface="Arial"/>
                <a:sym typeface="Arial"/>
              </a:rPr>
              <a:t>•</a:t>
            </a:r>
            <a:r>
              <a:rPr lang="en-US" sz="3200">
                <a:solidFill>
                  <a:srgbClr val="48231E"/>
                </a:solidFill>
                <a:latin typeface="Arial"/>
                <a:ea typeface="Arial"/>
                <a:cs typeface="Arial"/>
                <a:sym typeface="Arial"/>
              </a:rPr>
              <a:t>Released by new and novel experiences</a:t>
            </a:r>
            <a:endParaRPr sz="3200">
              <a:solidFill>
                <a:srgbClr val="48231E"/>
              </a:solidFill>
              <a:latin typeface="Arial"/>
              <a:ea typeface="Arial"/>
              <a:cs typeface="Arial"/>
              <a:sym typeface="Arial"/>
            </a:endParaRPr>
          </a:p>
          <a:p>
            <a:pPr marL="0" lvl="0" indent="0">
              <a:spcBef>
                <a:spcPts val="1200"/>
              </a:spcBef>
              <a:spcAft>
                <a:spcPts val="2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1097275" y="286601"/>
            <a:ext cx="10058400" cy="1005000"/>
          </a:xfrm>
          <a:prstGeom prst="rect">
            <a:avLst/>
          </a:prstGeom>
        </p:spPr>
        <p:txBody>
          <a:bodyPr spcFirstLastPara="1" wrap="square" lIns="91425" tIns="91425" rIns="91425" bIns="91425" anchor="b" anchorCtr="0">
            <a:noAutofit/>
          </a:bodyPr>
          <a:lstStyle/>
          <a:p>
            <a:pPr marL="3657600" lvl="0" indent="0" rtl="0">
              <a:lnSpc>
                <a:spcPct val="90000"/>
              </a:lnSpc>
              <a:spcBef>
                <a:spcPts val="600"/>
              </a:spcBef>
              <a:spcAft>
                <a:spcPts val="0"/>
              </a:spcAft>
              <a:buClr>
                <a:schemeClr val="dk1"/>
              </a:buClr>
              <a:buSzPts val="1100"/>
              <a:buFont typeface="Arial"/>
              <a:buNone/>
            </a:pPr>
            <a:r>
              <a:rPr lang="en-US" sz="6000">
                <a:solidFill>
                  <a:srgbClr val="48231E"/>
                </a:solidFill>
                <a:latin typeface="Arial"/>
                <a:ea typeface="Arial"/>
                <a:cs typeface="Arial"/>
                <a:sym typeface="Arial"/>
              </a:rPr>
              <a:t>Cortisol</a:t>
            </a:r>
            <a:endParaRPr sz="6000"/>
          </a:p>
        </p:txBody>
      </p:sp>
      <p:sp>
        <p:nvSpPr>
          <p:cNvPr id="370" name="Shape 370"/>
          <p:cNvSpPr txBox="1">
            <a:spLocks noGrp="1"/>
          </p:cNvSpPr>
          <p:nvPr>
            <p:ph type="body" idx="1"/>
          </p:nvPr>
        </p:nvSpPr>
        <p:spPr>
          <a:xfrm>
            <a:off x="1097275" y="1291600"/>
            <a:ext cx="9926400" cy="5202600"/>
          </a:xfrm>
          <a:prstGeom prst="rect">
            <a:avLst/>
          </a:prstGeom>
        </p:spPr>
        <p:txBody>
          <a:bodyPr spcFirstLastPara="1" wrap="square" lIns="91425" tIns="91425" rIns="91425" bIns="91425" anchor="t" anchorCtr="0">
            <a:noAutofit/>
          </a:bodyPr>
          <a:lstStyle/>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Released by the adrenal glands. </a:t>
            </a:r>
            <a:endParaRPr sz="3000">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A steroid hormone that regulates many processes in the body, including </a:t>
            </a:r>
            <a:r>
              <a:rPr lang="en-US" sz="3000" i="1">
                <a:solidFill>
                  <a:srgbClr val="48231E"/>
                </a:solidFill>
                <a:latin typeface="Arial"/>
                <a:ea typeface="Arial"/>
                <a:cs typeface="Arial"/>
                <a:sym typeface="Arial"/>
              </a:rPr>
              <a:t>metabolism</a:t>
            </a:r>
            <a:r>
              <a:rPr lang="en-US" sz="3000">
                <a:solidFill>
                  <a:srgbClr val="48231E"/>
                </a:solidFill>
                <a:latin typeface="Arial"/>
                <a:ea typeface="Arial"/>
                <a:cs typeface="Arial"/>
                <a:sym typeface="Arial"/>
              </a:rPr>
              <a:t> and the </a:t>
            </a:r>
            <a:r>
              <a:rPr lang="en-US" sz="3000" i="1">
                <a:solidFill>
                  <a:srgbClr val="48231E"/>
                </a:solidFill>
                <a:latin typeface="Arial"/>
                <a:ea typeface="Arial"/>
                <a:cs typeface="Arial"/>
                <a:sym typeface="Arial"/>
              </a:rPr>
              <a:t>immune response. </a:t>
            </a:r>
            <a:endParaRPr sz="3000" i="1">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Prolonged exposure to high levels of cortisol effects health in many ways</a:t>
            </a:r>
            <a:endParaRPr sz="3000">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Inhibits neuroplasticity or neuronal cell growth. </a:t>
            </a:r>
            <a:endParaRPr sz="3000">
              <a:solidFill>
                <a:srgbClr val="48231E"/>
              </a:solidFill>
              <a:latin typeface="Arial"/>
              <a:ea typeface="Arial"/>
              <a:cs typeface="Arial"/>
              <a:sym typeface="Arial"/>
            </a:endParaRPr>
          </a:p>
          <a:p>
            <a:pPr marL="0" lvl="0" indent="0">
              <a:spcBef>
                <a:spcPts val="1200"/>
              </a:spcBef>
              <a:spcAft>
                <a:spcPts val="200"/>
              </a:spcAft>
              <a:buNone/>
            </a:pP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1097275" y="286601"/>
            <a:ext cx="10058400" cy="1095900"/>
          </a:xfrm>
          <a:prstGeom prst="rect">
            <a:avLst/>
          </a:prstGeom>
        </p:spPr>
        <p:txBody>
          <a:bodyPr spcFirstLastPara="1" wrap="square" lIns="91425" tIns="91425" rIns="91425" bIns="91425" anchor="b" anchorCtr="0">
            <a:noAutofit/>
          </a:bodyPr>
          <a:lstStyle/>
          <a:p>
            <a:pPr marL="2743200" lvl="0" indent="457200" rtl="0">
              <a:lnSpc>
                <a:spcPct val="90000"/>
              </a:lnSpc>
              <a:spcBef>
                <a:spcPts val="600"/>
              </a:spcBef>
              <a:spcAft>
                <a:spcPts val="0"/>
              </a:spcAft>
              <a:buClr>
                <a:schemeClr val="dk1"/>
              </a:buClr>
              <a:buSzPts val="1100"/>
              <a:buFont typeface="Arial"/>
              <a:buNone/>
            </a:pPr>
            <a:r>
              <a:rPr lang="en-US" sz="6000">
                <a:solidFill>
                  <a:srgbClr val="48231E"/>
                </a:solidFill>
                <a:latin typeface="Arial"/>
                <a:ea typeface="Arial"/>
                <a:cs typeface="Arial"/>
                <a:sym typeface="Arial"/>
              </a:rPr>
              <a:t>Oxytocin</a:t>
            </a:r>
            <a:endParaRPr sz="6000"/>
          </a:p>
        </p:txBody>
      </p:sp>
      <p:sp>
        <p:nvSpPr>
          <p:cNvPr id="377" name="Shape 377"/>
          <p:cNvSpPr txBox="1">
            <a:spLocks noGrp="1"/>
          </p:cNvSpPr>
          <p:nvPr>
            <p:ph type="body" idx="1"/>
          </p:nvPr>
        </p:nvSpPr>
        <p:spPr>
          <a:xfrm>
            <a:off x="1097275" y="1382500"/>
            <a:ext cx="10058400" cy="5257200"/>
          </a:xfrm>
          <a:prstGeom prst="rect">
            <a:avLst/>
          </a:prstGeom>
        </p:spPr>
        <p:txBody>
          <a:bodyPr spcFirstLastPara="1" wrap="square" lIns="91425" tIns="91425" rIns="91425" bIns="91425" anchor="t" anchorCtr="0">
            <a:noAutofit/>
          </a:bodyPr>
          <a:lstStyle/>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Produced in the hypothalamus and pituitary gland</a:t>
            </a:r>
            <a:endParaRPr sz="3000">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Connects brain areas involved in processing social information (sights, sounds, smells) and links those areas to the limbic system. </a:t>
            </a:r>
            <a:endParaRPr sz="3000">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Regulates mother-infant bonding and social engagement. </a:t>
            </a:r>
            <a:endParaRPr sz="3000">
              <a:solidFill>
                <a:srgbClr val="48231E"/>
              </a:solidFill>
              <a:latin typeface="Arial"/>
              <a:ea typeface="Arial"/>
              <a:cs typeface="Arial"/>
              <a:sym typeface="Arial"/>
            </a:endParaRPr>
          </a:p>
          <a:p>
            <a:pPr marL="0" lvl="0" indent="0" rtl="0">
              <a:spcBef>
                <a:spcPts val="600"/>
              </a:spcBef>
              <a:spcAft>
                <a:spcPts val="0"/>
              </a:spcAft>
              <a:buNone/>
            </a:pPr>
            <a:endParaRPr sz="3000">
              <a:solidFill>
                <a:srgbClr val="48231E"/>
              </a:solidFill>
              <a:latin typeface="Arial"/>
              <a:ea typeface="Arial"/>
              <a:cs typeface="Arial"/>
              <a:sym typeface="Arial"/>
            </a:endParaRPr>
          </a:p>
          <a:p>
            <a:pPr marL="457200" lvl="0" indent="-419100" rtl="0">
              <a:spcBef>
                <a:spcPts val="600"/>
              </a:spcBef>
              <a:spcAft>
                <a:spcPts val="0"/>
              </a:spcAft>
              <a:buClr>
                <a:srgbClr val="48231E"/>
              </a:buClr>
              <a:buSzPts val="3000"/>
              <a:buFont typeface="Arial"/>
              <a:buChar char="●"/>
            </a:pPr>
            <a:r>
              <a:rPr lang="en-US" sz="3000">
                <a:solidFill>
                  <a:srgbClr val="48231E"/>
                </a:solidFill>
                <a:latin typeface="Arial"/>
                <a:ea typeface="Arial"/>
                <a:cs typeface="Arial"/>
                <a:sym typeface="Arial"/>
              </a:rPr>
              <a:t> Laughing, talking and hugging release oxytocin.</a:t>
            </a:r>
            <a:endParaRPr sz="3000">
              <a:solidFill>
                <a:srgbClr val="48231E"/>
              </a:solidFill>
              <a:latin typeface="Arial"/>
              <a:ea typeface="Arial"/>
              <a:cs typeface="Arial"/>
              <a:sym typeface="Arial"/>
            </a:endParaRPr>
          </a:p>
          <a:p>
            <a:pPr marL="0" lvl="0" indent="0">
              <a:spcBef>
                <a:spcPts val="1200"/>
              </a:spcBef>
              <a:spcAft>
                <a:spcPts val="0"/>
              </a:spcAft>
              <a:buClr>
                <a:schemeClr val="dk1"/>
              </a:buClr>
              <a:buSzPts val="1100"/>
              <a:buFont typeface="Arial"/>
              <a:buNone/>
            </a:pPr>
            <a:endParaRPr sz="3000"/>
          </a:p>
          <a:p>
            <a:pPr marL="0" lvl="0" indent="0">
              <a:spcBef>
                <a:spcPts val="1200"/>
              </a:spcBef>
              <a:spcAft>
                <a:spcPts val="200"/>
              </a:spcAft>
              <a:buNone/>
            </a:pP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256674" y="2644996"/>
            <a:ext cx="7068797" cy="16838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3200"/>
              <a:buFont typeface="Calibri"/>
              <a:buNone/>
            </a:pPr>
            <a:br>
              <a:rPr lang="en-US" sz="3200" b="0" i="0" u="none" strike="noStrike" cap="none">
                <a:solidFill>
                  <a:schemeClr val="dk1"/>
                </a:solidFill>
                <a:latin typeface="Calibri"/>
                <a:ea typeface="Calibri"/>
                <a:cs typeface="Calibri"/>
                <a:sym typeface="Calibri"/>
              </a:rPr>
            </a:br>
            <a:r>
              <a:rPr lang="en-US" sz="6000" b="0" i="0" u="none" strike="noStrike" cap="none">
                <a:solidFill>
                  <a:schemeClr val="dk1"/>
                </a:solidFill>
                <a:latin typeface="Calibri"/>
                <a:ea typeface="Calibri"/>
                <a:cs typeface="Calibri"/>
                <a:sym typeface="Calibri"/>
              </a:rPr>
              <a:t>What are the major brain systems involved in learning?</a:t>
            </a:r>
            <a:endParaRPr/>
          </a:p>
        </p:txBody>
      </p:sp>
      <p:pic>
        <p:nvPicPr>
          <p:cNvPr id="384" name="Shape 384"/>
          <p:cNvPicPr preferRelativeResize="0"/>
          <p:nvPr/>
        </p:nvPicPr>
        <p:blipFill rotWithShape="1">
          <a:blip r:embed="rId5">
            <a:alphaModFix/>
          </a:blip>
          <a:srcRect/>
          <a:stretch/>
        </p:blipFill>
        <p:spPr>
          <a:xfrm>
            <a:off x="7325471" y="1531620"/>
            <a:ext cx="4414106" cy="3634740"/>
          </a:xfrm>
          <a:prstGeom prst="rect">
            <a:avLst/>
          </a:prstGeom>
          <a:noFill/>
          <a:ln>
            <a:noFill/>
          </a:ln>
        </p:spPr>
      </p:pic>
      <p:pic>
        <p:nvPicPr>
          <p:cNvPr id="5" name="One Minute Twinkle Twinkle">
            <a:hlinkClick r:id="" action="ppaction://media"/>
            <a:extLst>
              <a:ext uri="{FF2B5EF4-FFF2-40B4-BE49-F238E27FC236}">
                <a16:creationId xmlns:a16="http://schemas.microsoft.com/office/drawing/2014/main" id="{8D273642-E5F8-4A2B-88EF-017B6E1A34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7849" y="5324800"/>
            <a:ext cx="6507163" cy="1279525"/>
          </a:xfrm>
          <a:prstGeom prst="rect">
            <a:avLst/>
          </a:prstGeom>
          <a:ln>
            <a:solidFill>
              <a:schemeClr val="accent1">
                <a:lumMod val="50000"/>
              </a:schemeClr>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1097280" y="286603"/>
            <a:ext cx="10058400" cy="145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Then what happens….</a:t>
            </a:r>
            <a:endParaRPr/>
          </a:p>
        </p:txBody>
      </p:sp>
      <p:grpSp>
        <p:nvGrpSpPr>
          <p:cNvPr id="392" name="Shape 392"/>
          <p:cNvGrpSpPr/>
          <p:nvPr/>
        </p:nvGrpSpPr>
        <p:grpSpPr>
          <a:xfrm>
            <a:off x="812925" y="2685176"/>
            <a:ext cx="3969706" cy="3439308"/>
            <a:chOff x="3071457" y="2013875"/>
            <a:chExt cx="1944600" cy="1569600"/>
          </a:xfrm>
        </p:grpSpPr>
        <p:sp>
          <p:nvSpPr>
            <p:cNvPr id="393" name="Shape 393"/>
            <p:cNvSpPr/>
            <p:nvPr/>
          </p:nvSpPr>
          <p:spPr>
            <a:xfrm rot="10800000" flipH="1">
              <a:off x="3071457" y="2013875"/>
              <a:ext cx="1944600" cy="1569600"/>
            </a:xfrm>
            <a:prstGeom prst="round2DiagRect">
              <a:avLst>
                <a:gd name="adj1" fmla="val 0"/>
                <a:gd name="adj2" fmla="val 17764"/>
              </a:avLst>
            </a:prstGeom>
            <a:solidFill>
              <a:srgbClr val="0D5DD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394" name="Shape 394"/>
            <p:cNvSpPr txBox="1"/>
            <p:nvPr/>
          </p:nvSpPr>
          <p:spPr>
            <a:xfrm>
              <a:off x="3301103" y="2215886"/>
              <a:ext cx="1485300" cy="1251000"/>
            </a:xfrm>
            <a:prstGeom prst="rect">
              <a:avLst/>
            </a:prstGeom>
            <a:noFill/>
            <a:ln>
              <a:noFill/>
            </a:ln>
          </p:spPr>
          <p:txBody>
            <a:bodyPr spcFirstLastPara="1" wrap="square" lIns="121900" tIns="121900" rIns="121900" bIns="121900" anchor="t" anchorCtr="0">
              <a:noAutofit/>
            </a:bodyPr>
            <a:lstStyle/>
            <a:p>
              <a:pPr marL="0" lvl="0" indent="0" rtl="0">
                <a:lnSpc>
                  <a:spcPct val="115000"/>
                </a:lnSpc>
                <a:spcBef>
                  <a:spcPts val="0"/>
                </a:spcBef>
                <a:spcAft>
                  <a:spcPts val="0"/>
                </a:spcAft>
                <a:buClr>
                  <a:schemeClr val="dk1"/>
                </a:buClr>
                <a:buSzPts val="1100"/>
                <a:buFont typeface="Arial"/>
                <a:buNone/>
              </a:pPr>
              <a:r>
                <a:rPr lang="en-US" sz="1100">
                  <a:solidFill>
                    <a:schemeClr val="dk1"/>
                  </a:solidFill>
                </a:rPr>
                <a:t>•</a:t>
              </a:r>
              <a:r>
                <a:rPr lang="en-US" sz="3000">
                  <a:solidFill>
                    <a:srgbClr val="FFFFFF"/>
                  </a:solidFill>
                </a:rPr>
                <a:t>Internal process results in an outward observable behavior</a:t>
              </a:r>
              <a:endParaRPr sz="3000">
                <a:solidFill>
                  <a:srgbClr val="FFFFFF"/>
                </a:solidFill>
              </a:endParaRPr>
            </a:p>
            <a:p>
              <a:pPr marL="0" lvl="0" indent="0" rtl="0">
                <a:lnSpc>
                  <a:spcPct val="115000"/>
                </a:lnSpc>
                <a:spcBef>
                  <a:spcPts val="0"/>
                </a:spcBef>
                <a:spcAft>
                  <a:spcPts val="2100"/>
                </a:spcAft>
                <a:buNone/>
              </a:pPr>
              <a:endParaRPr sz="3000">
                <a:solidFill>
                  <a:srgbClr val="FFFFFF"/>
                </a:solidFill>
                <a:latin typeface="Roboto"/>
                <a:ea typeface="Roboto"/>
                <a:cs typeface="Roboto"/>
                <a:sym typeface="Roboto"/>
              </a:endParaRPr>
            </a:p>
          </p:txBody>
        </p:sp>
      </p:grpSp>
      <p:grpSp>
        <p:nvGrpSpPr>
          <p:cNvPr id="395" name="Shape 395"/>
          <p:cNvGrpSpPr/>
          <p:nvPr/>
        </p:nvGrpSpPr>
        <p:grpSpPr>
          <a:xfrm>
            <a:off x="5724037" y="2685179"/>
            <a:ext cx="5335233" cy="3269163"/>
            <a:chOff x="5015938" y="2013875"/>
            <a:chExt cx="3001200" cy="1569600"/>
          </a:xfrm>
        </p:grpSpPr>
        <p:sp>
          <p:nvSpPr>
            <p:cNvPr id="396" name="Shape 396"/>
            <p:cNvSpPr/>
            <p:nvPr/>
          </p:nvSpPr>
          <p:spPr>
            <a:xfrm>
              <a:off x="5015938" y="2013875"/>
              <a:ext cx="3001200" cy="1569600"/>
            </a:xfrm>
            <a:prstGeom prst="round2DiagRect">
              <a:avLst>
                <a:gd name="adj1" fmla="val 0"/>
                <a:gd name="adj2" fmla="val 17764"/>
              </a:avLst>
            </a:prstGeom>
            <a:solidFill>
              <a:srgbClr val="0944A1"/>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1900"/>
            </a:p>
            <a:p>
              <a:pPr marL="0" lvl="0" indent="0" rtl="0">
                <a:spcBef>
                  <a:spcPts val="0"/>
                </a:spcBef>
                <a:spcAft>
                  <a:spcPts val="0"/>
                </a:spcAft>
                <a:buNone/>
              </a:pPr>
              <a:endParaRPr sz="1900"/>
            </a:p>
            <a:p>
              <a:pPr marL="0" lvl="0" indent="0" rtl="0">
                <a:spcBef>
                  <a:spcPts val="0"/>
                </a:spcBef>
                <a:spcAft>
                  <a:spcPts val="0"/>
                </a:spcAft>
                <a:buNone/>
              </a:pPr>
              <a:endParaRPr sz="1900"/>
            </a:p>
            <a:p>
              <a:pPr marL="0" lvl="0" indent="0" rtl="0">
                <a:spcBef>
                  <a:spcPts val="0"/>
                </a:spcBef>
                <a:spcAft>
                  <a:spcPts val="0"/>
                </a:spcAft>
                <a:buNone/>
              </a:pPr>
              <a:endParaRPr sz="1900"/>
            </a:p>
          </p:txBody>
        </p:sp>
        <p:sp>
          <p:nvSpPr>
            <p:cNvPr id="397" name="Shape 397"/>
            <p:cNvSpPr txBox="1"/>
            <p:nvPr/>
          </p:nvSpPr>
          <p:spPr>
            <a:xfrm>
              <a:off x="5360224" y="2246373"/>
              <a:ext cx="2399100" cy="1101900"/>
            </a:xfrm>
            <a:prstGeom prst="rect">
              <a:avLst/>
            </a:prstGeom>
            <a:noFill/>
            <a:ln>
              <a:noFill/>
            </a:ln>
          </p:spPr>
          <p:txBody>
            <a:bodyPr spcFirstLastPara="1" wrap="square" lIns="121900" tIns="121900" rIns="121900" bIns="121900" anchor="t" anchorCtr="0">
              <a:noAutofit/>
            </a:bodyPr>
            <a:lstStyle/>
            <a:p>
              <a:pPr marL="0" lvl="0" indent="0" rtl="0">
                <a:lnSpc>
                  <a:spcPct val="115000"/>
                </a:lnSpc>
                <a:spcBef>
                  <a:spcPts val="0"/>
                </a:spcBef>
                <a:spcAft>
                  <a:spcPts val="0"/>
                </a:spcAft>
                <a:buClr>
                  <a:schemeClr val="dk1"/>
                </a:buClr>
                <a:buSzPts val="1100"/>
                <a:buFont typeface="Arial"/>
                <a:buNone/>
              </a:pPr>
              <a:r>
                <a:rPr lang="en-US" sz="2400">
                  <a:solidFill>
                    <a:schemeClr val="dk1"/>
                  </a:solidFill>
                </a:rPr>
                <a:t>•</a:t>
              </a:r>
              <a:r>
                <a:rPr lang="en-US" sz="3000">
                  <a:solidFill>
                    <a:srgbClr val="FFFFFF"/>
                  </a:solidFill>
                </a:rPr>
                <a:t>Behavior is anything a person does that can be observed and measured</a:t>
              </a:r>
              <a:r>
                <a:rPr lang="en-US" sz="3000">
                  <a:solidFill>
                    <a:schemeClr val="dk1"/>
                  </a:solidFill>
                </a:rPr>
                <a:t>.</a:t>
              </a:r>
              <a:endParaRPr sz="3000">
                <a:solidFill>
                  <a:schemeClr val="dk1"/>
                </a:solidFill>
              </a:endParaRPr>
            </a:p>
            <a:p>
              <a:pPr marL="0" lvl="0" indent="0" rtl="0">
                <a:lnSpc>
                  <a:spcPct val="115000"/>
                </a:lnSpc>
                <a:spcBef>
                  <a:spcPts val="0"/>
                </a:spcBef>
                <a:spcAft>
                  <a:spcPts val="2100"/>
                </a:spcAft>
                <a:buNone/>
              </a:pPr>
              <a:endParaRPr sz="3000">
                <a:solidFill>
                  <a:srgbClr val="FFFFFF"/>
                </a:solidFill>
                <a:latin typeface="Roboto"/>
                <a:ea typeface="Roboto"/>
                <a:cs typeface="Roboto"/>
                <a:sym typeface="Roboto"/>
              </a:endParaRPr>
            </a:p>
          </p:txBody>
        </p:sp>
      </p:grpSp>
      <p:grpSp>
        <p:nvGrpSpPr>
          <p:cNvPr id="398" name="Shape 398"/>
          <p:cNvGrpSpPr/>
          <p:nvPr/>
        </p:nvGrpSpPr>
        <p:grpSpPr>
          <a:xfrm>
            <a:off x="4964494" y="3948770"/>
            <a:ext cx="649718" cy="663296"/>
            <a:chOff x="4858109" y="2631368"/>
            <a:chExt cx="316442" cy="315000"/>
          </a:xfrm>
        </p:grpSpPr>
        <p:sp>
          <p:nvSpPr>
            <p:cNvPr id="399" name="Shape 399"/>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400" name="Shape 40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marL="0" lvl="0" indent="0" rtl="0">
                <a:spcBef>
                  <a:spcPts val="0"/>
                </a:spcBef>
                <a:spcAft>
                  <a:spcPts val="0"/>
                </a:spcAft>
                <a:buNone/>
              </a:pPr>
              <a:br>
                <a:rPr lang="en-US" sz="1900"/>
              </a:br>
              <a:endParaRPr sz="190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1285730" y="1828809"/>
            <a:ext cx="10058400" cy="40233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400">
                <a:solidFill>
                  <a:schemeClr val="dk1"/>
                </a:solidFill>
                <a:latin typeface="Arial"/>
                <a:ea typeface="Arial"/>
                <a:cs typeface="Arial"/>
                <a:sym typeface="Arial"/>
              </a:rPr>
              <a:t>•</a:t>
            </a:r>
            <a:endParaRPr/>
          </a:p>
        </p:txBody>
      </p:sp>
      <p:pic>
        <p:nvPicPr>
          <p:cNvPr id="407" name="Shape 407"/>
          <p:cNvPicPr preferRelativeResize="0"/>
          <p:nvPr/>
        </p:nvPicPr>
        <p:blipFill>
          <a:blip r:embed="rId3">
            <a:alphaModFix/>
          </a:blip>
          <a:stretch>
            <a:fillRect/>
          </a:stretch>
        </p:blipFill>
        <p:spPr>
          <a:xfrm>
            <a:off x="479500" y="444425"/>
            <a:ext cx="5048775" cy="5969150"/>
          </a:xfrm>
          <a:prstGeom prst="rect">
            <a:avLst/>
          </a:prstGeom>
          <a:noFill/>
          <a:ln>
            <a:noFill/>
          </a:ln>
        </p:spPr>
      </p:pic>
      <p:pic>
        <p:nvPicPr>
          <p:cNvPr id="408" name="Shape 408"/>
          <p:cNvPicPr preferRelativeResize="0"/>
          <p:nvPr/>
        </p:nvPicPr>
        <p:blipFill>
          <a:blip r:embed="rId4">
            <a:alphaModFix/>
          </a:blip>
          <a:stretch>
            <a:fillRect/>
          </a:stretch>
        </p:blipFill>
        <p:spPr>
          <a:xfrm>
            <a:off x="6208850" y="471150"/>
            <a:ext cx="5601575" cy="5874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097275" y="286601"/>
            <a:ext cx="10058400" cy="823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Behavior Cycle  </a:t>
            </a:r>
            <a:r>
              <a:rPr lang="en-US" sz="3000"/>
              <a:t>Geoff Colvin (2004)</a:t>
            </a:r>
            <a:endParaRPr sz="3000"/>
          </a:p>
        </p:txBody>
      </p:sp>
      <p:sp>
        <p:nvSpPr>
          <p:cNvPr id="415" name="Shape 415"/>
          <p:cNvSpPr txBox="1">
            <a:spLocks noGrp="1"/>
          </p:cNvSpPr>
          <p:nvPr>
            <p:ph type="body" idx="1"/>
          </p:nvPr>
        </p:nvSpPr>
        <p:spPr>
          <a:xfrm>
            <a:off x="900450" y="1204074"/>
            <a:ext cx="10255200" cy="4665000"/>
          </a:xfrm>
          <a:prstGeom prst="rect">
            <a:avLst/>
          </a:prstGeom>
        </p:spPr>
        <p:txBody>
          <a:bodyPr spcFirstLastPara="1" wrap="square" lIns="91425" tIns="91425" rIns="91425" bIns="91425" anchor="t" anchorCtr="0">
            <a:noAutofit/>
          </a:bodyPr>
          <a:lstStyle/>
          <a:p>
            <a:pPr marL="0" lvl="0" indent="0">
              <a:spcBef>
                <a:spcPts val="1200"/>
              </a:spcBef>
              <a:spcAft>
                <a:spcPts val="200"/>
              </a:spcAft>
              <a:buNone/>
            </a:pPr>
            <a:endParaRPr/>
          </a:p>
        </p:txBody>
      </p:sp>
      <p:sp>
        <p:nvSpPr>
          <p:cNvPr id="416" name="Shape 416"/>
          <p:cNvSpPr txBox="1"/>
          <p:nvPr/>
        </p:nvSpPr>
        <p:spPr>
          <a:xfrm>
            <a:off x="2041700" y="2669900"/>
            <a:ext cx="6030900" cy="70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17" name="Shape 417"/>
          <p:cNvPicPr preferRelativeResize="0"/>
          <p:nvPr/>
        </p:nvPicPr>
        <p:blipFill>
          <a:blip r:embed="rId3">
            <a:alphaModFix/>
          </a:blip>
          <a:stretch>
            <a:fillRect/>
          </a:stretch>
        </p:blipFill>
        <p:spPr>
          <a:xfrm>
            <a:off x="900450" y="1204075"/>
            <a:ext cx="10155400" cy="5307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p:nvPr/>
        </p:nvSpPr>
        <p:spPr>
          <a:xfrm rot="-5400000">
            <a:off x="427250" y="2411881"/>
            <a:ext cx="380629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Performance</a:t>
            </a:r>
            <a:endParaRPr/>
          </a:p>
        </p:txBody>
      </p:sp>
      <p:sp>
        <p:nvSpPr>
          <p:cNvPr id="424" name="Shape 424"/>
          <p:cNvSpPr/>
          <p:nvPr/>
        </p:nvSpPr>
        <p:spPr>
          <a:xfrm>
            <a:off x="4999227" y="5380681"/>
            <a:ext cx="185390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Stress</a:t>
            </a:r>
            <a:endParaRPr/>
          </a:p>
        </p:txBody>
      </p:sp>
      <p:grpSp>
        <p:nvGrpSpPr>
          <p:cNvPr id="425" name="Shape 425"/>
          <p:cNvGrpSpPr/>
          <p:nvPr/>
        </p:nvGrpSpPr>
        <p:grpSpPr>
          <a:xfrm>
            <a:off x="3481247" y="417971"/>
            <a:ext cx="4889863" cy="4911151"/>
            <a:chOff x="3481247" y="417971"/>
            <a:chExt cx="4889863" cy="4911151"/>
          </a:xfrm>
        </p:grpSpPr>
        <p:grpSp>
          <p:nvGrpSpPr>
            <p:cNvPr id="426" name="Shape 426"/>
            <p:cNvGrpSpPr/>
            <p:nvPr/>
          </p:nvGrpSpPr>
          <p:grpSpPr>
            <a:xfrm>
              <a:off x="3481247" y="417971"/>
              <a:ext cx="4889863" cy="4911151"/>
              <a:chOff x="1097280" y="957943"/>
              <a:chExt cx="4889863" cy="4911151"/>
            </a:xfrm>
          </p:grpSpPr>
          <p:sp>
            <p:nvSpPr>
              <p:cNvPr id="427" name="Shape 427"/>
              <p:cNvSpPr/>
              <p:nvPr/>
            </p:nvSpPr>
            <p:spPr>
              <a:xfrm>
                <a:off x="1097280" y="957943"/>
                <a:ext cx="4889863" cy="4911151"/>
              </a:xfrm>
              <a:prstGeom prst="rect">
                <a:avLst/>
              </a:prstGeom>
              <a:solidFill>
                <a:schemeClr val="lt1"/>
              </a:solidFill>
              <a:ln w="57150"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28" name="Shape 428"/>
              <p:cNvCxnSpPr/>
              <p:nvPr/>
            </p:nvCxnSpPr>
            <p:spPr>
              <a:xfrm>
                <a:off x="1097280" y="4278086"/>
                <a:ext cx="4889863" cy="21771"/>
              </a:xfrm>
              <a:prstGeom prst="straightConnector1">
                <a:avLst/>
              </a:prstGeom>
              <a:noFill/>
              <a:ln w="28575" cap="flat" cmpd="sng">
                <a:solidFill>
                  <a:schemeClr val="accent1"/>
                </a:solidFill>
                <a:prstDash val="solid"/>
                <a:round/>
                <a:headEnd type="none" w="med" len="med"/>
                <a:tailEnd type="none" w="med" len="med"/>
              </a:ln>
            </p:spPr>
          </p:cxnSp>
          <p:sp>
            <p:nvSpPr>
              <p:cNvPr id="429" name="Shape 429"/>
              <p:cNvSpPr/>
              <p:nvPr/>
            </p:nvSpPr>
            <p:spPr>
              <a:xfrm>
                <a:off x="1132114" y="1707881"/>
                <a:ext cx="4049486" cy="3484605"/>
              </a:xfrm>
              <a:custGeom>
                <a:avLst/>
                <a:gdLst/>
                <a:ahLst/>
                <a:cxnLst/>
                <a:rect l="0" t="0" r="0" b="0"/>
                <a:pathLst>
                  <a:path w="120000" h="120000" extrusionOk="0">
                    <a:moveTo>
                      <a:pt x="0" y="88135"/>
                    </a:moveTo>
                    <a:cubicBezTo>
                      <a:pt x="20806" y="41620"/>
                      <a:pt x="41612" y="-4895"/>
                      <a:pt x="61612" y="415"/>
                    </a:cubicBezTo>
                    <a:cubicBezTo>
                      <a:pt x="81612" y="5726"/>
                      <a:pt x="120000" y="120000"/>
                      <a:pt x="120000" y="120000"/>
                    </a:cubicBezTo>
                    <a:lnTo>
                      <a:pt x="120000" y="120000"/>
                    </a:lnTo>
                  </a:path>
                </a:pathLst>
              </a:custGeom>
              <a:noFill/>
              <a:ln w="76200"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430" name="Shape 430"/>
            <p:cNvCxnSpPr/>
            <p:nvPr/>
          </p:nvCxnSpPr>
          <p:spPr>
            <a:xfrm rot="10800000">
              <a:off x="7195457" y="3759885"/>
              <a:ext cx="451752" cy="1090018"/>
            </a:xfrm>
            <a:prstGeom prst="straightConnector1">
              <a:avLst/>
            </a:prstGeom>
            <a:noFill/>
            <a:ln w="76200" cap="flat" cmpd="sng">
              <a:solidFill>
                <a:srgbClr val="C00000"/>
              </a:solidFill>
              <a:prstDash val="solid"/>
              <a:round/>
              <a:headEnd type="triangle" w="lg" len="lg"/>
              <a:tailEnd type="none" w="med" len="med"/>
            </a:ln>
          </p:spPr>
        </p:cxnSp>
      </p:grpSp>
      <p:cxnSp>
        <p:nvCxnSpPr>
          <p:cNvPr id="431" name="Shape 431"/>
          <p:cNvCxnSpPr/>
          <p:nvPr/>
        </p:nvCxnSpPr>
        <p:spPr>
          <a:xfrm rot="10800000">
            <a:off x="3004457" y="1167909"/>
            <a:ext cx="43543" cy="3240805"/>
          </a:xfrm>
          <a:prstGeom prst="straightConnector1">
            <a:avLst/>
          </a:prstGeom>
          <a:noFill/>
          <a:ln w="57150" cap="flat" cmpd="sng">
            <a:solidFill>
              <a:schemeClr val="accent1"/>
            </a:solidFill>
            <a:prstDash val="solid"/>
            <a:round/>
            <a:headEnd type="none" w="med" len="med"/>
            <a:tailEnd type="triangle" w="lg" len="lg"/>
          </a:ln>
        </p:spPr>
      </p:cxnSp>
      <p:cxnSp>
        <p:nvCxnSpPr>
          <p:cNvPr id="432" name="Shape 432"/>
          <p:cNvCxnSpPr/>
          <p:nvPr/>
        </p:nvCxnSpPr>
        <p:spPr>
          <a:xfrm rot="10800000" flipH="1">
            <a:off x="4506687" y="6466114"/>
            <a:ext cx="3093714" cy="4192"/>
          </a:xfrm>
          <a:prstGeom prst="straightConnector1">
            <a:avLst/>
          </a:prstGeom>
          <a:noFill/>
          <a:ln w="57150" cap="flat" cmpd="sng">
            <a:solidFill>
              <a:schemeClr val="accent1"/>
            </a:solidFill>
            <a:prstDash val="solid"/>
            <a:round/>
            <a:headEnd type="none" w="med" len="med"/>
            <a:tailEnd type="triangle" w="lg" len="lg"/>
          </a:ln>
        </p:spPr>
      </p:cxn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138" name="Shape 138"/>
          <p:cNvPicPr preferRelativeResize="0"/>
          <p:nvPr/>
        </p:nvPicPr>
        <p:blipFill rotWithShape="1">
          <a:blip r:embed="rId3">
            <a:alphaModFix/>
          </a:blip>
          <a:srcRect/>
          <a:stretch/>
        </p:blipFill>
        <p:spPr>
          <a:xfrm>
            <a:off x="530314" y="0"/>
            <a:ext cx="11099541" cy="6559673"/>
          </a:xfrm>
          <a:prstGeom prst="rect">
            <a:avLst/>
          </a:prstGeom>
          <a:noFill/>
          <a:ln>
            <a:noFill/>
          </a:ln>
        </p:spPr>
      </p:pic>
      <p:sp>
        <p:nvSpPr>
          <p:cNvPr id="139" name="Shape 139"/>
          <p:cNvSpPr/>
          <p:nvPr/>
        </p:nvSpPr>
        <p:spPr>
          <a:xfrm>
            <a:off x="1668780" y="2292965"/>
            <a:ext cx="9010105" cy="24006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1" u="none" strike="noStrike" cap="none">
                <a:solidFill>
                  <a:srgbClr val="002060"/>
                </a:solidFill>
                <a:latin typeface="Calibri"/>
                <a:ea typeface="Calibri"/>
                <a:cs typeface="Calibri"/>
                <a:sym typeface="Calibri"/>
              </a:rPr>
              <a:t>We’ve learned more about the brain in the last 25 years than we did in the previous 2,500.</a:t>
            </a:r>
            <a:endParaRPr/>
          </a:p>
          <a:p>
            <a:pPr marL="0" marR="0" lvl="0" indent="0" algn="ctr" rtl="0">
              <a:spcBef>
                <a:spcPts val="0"/>
              </a:spcBef>
              <a:spcAft>
                <a:spcPts val="0"/>
              </a:spcAft>
              <a:buNone/>
            </a:pPr>
            <a:r>
              <a:rPr lang="en-US" sz="2400" b="0" i="1" u="none" strike="noStrike" cap="none">
                <a:solidFill>
                  <a:srgbClr val="002060"/>
                </a:solidFill>
                <a:latin typeface="Calibri"/>
                <a:ea typeface="Calibri"/>
                <a:cs typeface="Calibri"/>
                <a:sym typeface="Calibri"/>
              </a:rPr>
              <a:t>Dr. Eric Chudler, University of Washington</a:t>
            </a:r>
            <a:endParaRPr/>
          </a:p>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 </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439" name="Shape 439"/>
          <p:cNvPicPr preferRelativeResize="0">
            <a:picLocks noGrp="1"/>
          </p:cNvPicPr>
          <p:nvPr>
            <p:ph type="body" idx="1"/>
          </p:nvPr>
        </p:nvPicPr>
        <p:blipFill rotWithShape="1">
          <a:blip r:embed="rId3">
            <a:alphaModFix/>
          </a:blip>
          <a:srcRect l="895" r="163" b="7746"/>
          <a:stretch/>
        </p:blipFill>
        <p:spPr>
          <a:xfrm>
            <a:off x="2966660" y="-196884"/>
            <a:ext cx="9650407" cy="6748565"/>
          </a:xfrm>
          <a:prstGeom prst="rect">
            <a:avLst/>
          </a:prstGeom>
          <a:noFill/>
          <a:ln>
            <a:noFill/>
          </a:ln>
        </p:spPr>
      </p:pic>
      <p:pic>
        <p:nvPicPr>
          <p:cNvPr id="440" name="Shape 440"/>
          <p:cNvPicPr preferRelativeResize="0"/>
          <p:nvPr/>
        </p:nvPicPr>
        <p:blipFill rotWithShape="1">
          <a:blip r:embed="rId4">
            <a:alphaModFix/>
          </a:blip>
          <a:srcRect/>
          <a:stretch/>
        </p:blipFill>
        <p:spPr>
          <a:xfrm>
            <a:off x="557877" y="1378056"/>
            <a:ext cx="3870169" cy="3884484"/>
          </a:xfrm>
          <a:prstGeom prst="rect">
            <a:avLst/>
          </a:prstGeom>
          <a:noFill/>
          <a:ln>
            <a:noFill/>
          </a:ln>
        </p:spPr>
      </p:pic>
      <p:sp>
        <p:nvSpPr>
          <p:cNvPr id="441" name="Shape 441"/>
          <p:cNvSpPr/>
          <p:nvPr/>
        </p:nvSpPr>
        <p:spPr>
          <a:xfrm rot="-2885926">
            <a:off x="311184" y="2439826"/>
            <a:ext cx="2298914" cy="386810"/>
          </a:xfrm>
          <a:prstGeom prst="ellipse">
            <a:avLst/>
          </a:prstGeom>
          <a:noFill/>
          <a:ln w="15875" cap="flat" cmpd="sng">
            <a:solidFill>
              <a:srgbClr val="00B05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448" name="Shape 448"/>
          <p:cNvPicPr preferRelativeResize="0"/>
          <p:nvPr/>
        </p:nvPicPr>
        <p:blipFill rotWithShape="1">
          <a:blip r:embed="rId3">
            <a:alphaModFix/>
          </a:blip>
          <a:srcRect l="7281" t="-112" r="6359" b="111"/>
          <a:stretch/>
        </p:blipFill>
        <p:spPr>
          <a:xfrm>
            <a:off x="3650156" y="-228600"/>
            <a:ext cx="8851235" cy="7338701"/>
          </a:xfrm>
          <a:prstGeom prst="rect">
            <a:avLst/>
          </a:prstGeom>
          <a:noFill/>
          <a:ln>
            <a:noFill/>
          </a:ln>
        </p:spPr>
      </p:pic>
      <p:sp>
        <p:nvSpPr>
          <p:cNvPr id="449" name="Shape 449"/>
          <p:cNvSpPr/>
          <p:nvPr/>
        </p:nvSpPr>
        <p:spPr>
          <a:xfrm>
            <a:off x="7348444" y="2419124"/>
            <a:ext cx="2894220" cy="2429393"/>
          </a:xfrm>
          <a:prstGeom prst="irregularSeal1">
            <a:avLst/>
          </a:prstGeom>
          <a:noFill/>
          <a:ln w="76200" cap="flat" cmpd="sng">
            <a:solidFill>
              <a:srgbClr val="C00000">
                <a:alpha val="64705"/>
              </a:srgbClr>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0" name="Shape 450"/>
          <p:cNvPicPr preferRelativeResize="0"/>
          <p:nvPr/>
        </p:nvPicPr>
        <p:blipFill rotWithShape="1">
          <a:blip r:embed="rId4">
            <a:alphaModFix/>
          </a:blip>
          <a:srcRect/>
          <a:stretch/>
        </p:blipFill>
        <p:spPr>
          <a:xfrm>
            <a:off x="557877" y="1378056"/>
            <a:ext cx="3870169" cy="3884484"/>
          </a:xfrm>
          <a:prstGeom prst="rect">
            <a:avLst/>
          </a:prstGeom>
          <a:noFill/>
          <a:ln>
            <a:noFill/>
          </a:ln>
        </p:spPr>
      </p:pic>
      <p:sp>
        <p:nvSpPr>
          <p:cNvPr id="451" name="Shape 451"/>
          <p:cNvSpPr/>
          <p:nvPr/>
        </p:nvSpPr>
        <p:spPr>
          <a:xfrm rot="3794808">
            <a:off x="1354264" y="2947066"/>
            <a:ext cx="3555208" cy="1373511"/>
          </a:xfrm>
          <a:prstGeom prst="ellipse">
            <a:avLst/>
          </a:prstGeom>
          <a:noFill/>
          <a:ln w="15875" cap="flat"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500"/>
                                        <p:tgtEl>
                                          <p:spTgt spid="449"/>
                                        </p:tgtEl>
                                        <p:attrNameLst>
                                          <p:attrName>ppt_w</p:attrName>
                                        </p:attrNameLst>
                                      </p:cBhvr>
                                      <p:tavLst>
                                        <p:tav tm="0">
                                          <p:val>
                                            <p:strVal val="0"/>
                                          </p:val>
                                        </p:tav>
                                        <p:tav tm="100000">
                                          <p:val>
                                            <p:strVal val="#ppt_w"/>
                                          </p:val>
                                        </p:tav>
                                      </p:tavLst>
                                    </p:anim>
                                    <p:anim calcmode="lin" valueType="num">
                                      <p:cBhvr additive="base">
                                        <p:cTn id="8" dur="500"/>
                                        <p:tgtEl>
                                          <p:spTgt spid="4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dirty="0">
              <a:solidFill>
                <a:schemeClr val="dk1"/>
              </a:solidFill>
              <a:latin typeface="Calibri"/>
              <a:ea typeface="Calibri"/>
              <a:cs typeface="Calibri"/>
              <a:sym typeface="Calibri"/>
            </a:endParaRPr>
          </a:p>
        </p:txBody>
      </p:sp>
      <p:sp>
        <p:nvSpPr>
          <p:cNvPr id="458" name="Shape 45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459" name="Shape 459"/>
          <p:cNvSpPr/>
          <p:nvPr/>
        </p:nvSpPr>
        <p:spPr>
          <a:xfrm>
            <a:off x="1909620" y="2075232"/>
            <a:ext cx="8433719" cy="3170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b="0" cap="none">
                <a:solidFill>
                  <a:schemeClr val="dk1"/>
                </a:solidFill>
                <a:latin typeface="Arial"/>
                <a:ea typeface="Arial"/>
                <a:cs typeface="Arial"/>
                <a:sym typeface="Arial"/>
              </a:rPr>
              <a:t>What were </a:t>
            </a:r>
            <a:endParaRPr/>
          </a:p>
          <a:p>
            <a:pPr marL="0" marR="0" lvl="0" indent="0" algn="ctr" rtl="0">
              <a:spcBef>
                <a:spcPts val="0"/>
              </a:spcBef>
              <a:spcAft>
                <a:spcPts val="0"/>
              </a:spcAft>
              <a:buNone/>
            </a:pPr>
            <a:r>
              <a:rPr lang="en-US" sz="10000" b="0" cap="none">
                <a:solidFill>
                  <a:schemeClr val="dk1"/>
                </a:solidFill>
                <a:latin typeface="Arial"/>
                <a:ea typeface="Arial"/>
                <a:cs typeface="Arial"/>
                <a:sym typeface="Arial"/>
              </a:rPr>
              <a:t>you thinking?</a:t>
            </a:r>
            <a:endParaRPr/>
          </a:p>
        </p:txBody>
      </p:sp>
      <p:cxnSp>
        <p:nvCxnSpPr>
          <p:cNvPr id="460" name="Shape 460"/>
          <p:cNvCxnSpPr/>
          <p:nvPr/>
        </p:nvCxnSpPr>
        <p:spPr>
          <a:xfrm rot="10800000" flipH="1">
            <a:off x="2448652" y="2510754"/>
            <a:ext cx="3381453" cy="718216"/>
          </a:xfrm>
          <a:prstGeom prst="straightConnector1">
            <a:avLst/>
          </a:prstGeom>
          <a:noFill/>
          <a:ln w="114300" cap="flat" cmpd="sng">
            <a:solidFill>
              <a:srgbClr val="C00000"/>
            </a:solidFill>
            <a:prstDash val="solid"/>
            <a:round/>
            <a:headEnd type="none" w="med" len="med"/>
            <a:tailEnd type="none" w="med" len="med"/>
          </a:ln>
        </p:spPr>
      </p:cxnSp>
      <p:sp>
        <p:nvSpPr>
          <p:cNvPr id="461" name="Shape 461"/>
          <p:cNvSpPr/>
          <p:nvPr/>
        </p:nvSpPr>
        <p:spPr>
          <a:xfrm rot="-1383596">
            <a:off x="723262" y="737086"/>
            <a:ext cx="4254691" cy="20005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900" b="1" cap="none" dirty="0">
                <a:solidFill>
                  <a:schemeClr val="dk1"/>
                </a:solidFill>
                <a:latin typeface="Architects Daughter"/>
                <a:ea typeface="Architects Daughter"/>
                <a:cs typeface="Architects Daughter"/>
                <a:sym typeface="Architects Daughter"/>
              </a:rPr>
              <a:t>Where</a:t>
            </a:r>
            <a:endParaRPr sz="9900" b="1" cap="none" dirty="0">
              <a:solidFill>
                <a:schemeClr val="dk1"/>
              </a:solidFill>
              <a:latin typeface="Architects Daughter"/>
              <a:ea typeface="Architects Daughter"/>
              <a:cs typeface="Architects Daughter"/>
              <a:sym typeface="Architects Daughte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p:nvPr/>
        </p:nvSpPr>
        <p:spPr>
          <a:xfrm>
            <a:off x="3481247" y="417971"/>
            <a:ext cx="4889863" cy="4911151"/>
          </a:xfrm>
          <a:prstGeom prst="rect">
            <a:avLst/>
          </a:prstGeom>
          <a:solidFill>
            <a:schemeClr val="lt1"/>
          </a:solidFill>
          <a:ln w="57150"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468" name="Shape 468"/>
          <p:cNvCxnSpPr/>
          <p:nvPr/>
        </p:nvCxnSpPr>
        <p:spPr>
          <a:xfrm>
            <a:off x="3481247" y="3738114"/>
            <a:ext cx="4889863" cy="21771"/>
          </a:xfrm>
          <a:prstGeom prst="straightConnector1">
            <a:avLst/>
          </a:prstGeom>
          <a:noFill/>
          <a:ln w="28575" cap="flat" cmpd="sng">
            <a:solidFill>
              <a:schemeClr val="accent1"/>
            </a:solidFill>
            <a:prstDash val="solid"/>
            <a:round/>
            <a:headEnd type="none" w="med" len="med"/>
            <a:tailEnd type="none" w="med" len="med"/>
          </a:ln>
        </p:spPr>
      </p:cxnSp>
      <p:sp>
        <p:nvSpPr>
          <p:cNvPr id="469" name="Shape 469"/>
          <p:cNvSpPr/>
          <p:nvPr/>
        </p:nvSpPr>
        <p:spPr>
          <a:xfrm>
            <a:off x="3516081" y="1167909"/>
            <a:ext cx="4049486" cy="3484605"/>
          </a:xfrm>
          <a:custGeom>
            <a:avLst/>
            <a:gdLst/>
            <a:ahLst/>
            <a:cxnLst/>
            <a:rect l="0" t="0" r="0" b="0"/>
            <a:pathLst>
              <a:path w="120000" h="120000" extrusionOk="0">
                <a:moveTo>
                  <a:pt x="0" y="88135"/>
                </a:moveTo>
                <a:cubicBezTo>
                  <a:pt x="20806" y="41620"/>
                  <a:pt x="41612" y="-4895"/>
                  <a:pt x="61612" y="415"/>
                </a:cubicBezTo>
                <a:cubicBezTo>
                  <a:pt x="81612" y="5726"/>
                  <a:pt x="120000" y="120000"/>
                  <a:pt x="120000" y="120000"/>
                </a:cubicBezTo>
                <a:lnTo>
                  <a:pt x="120000" y="120000"/>
                </a:lnTo>
              </a:path>
            </a:pathLst>
          </a:custGeom>
          <a:noFill/>
          <a:ln w="76200"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0" name="Shape 470"/>
          <p:cNvSpPr/>
          <p:nvPr/>
        </p:nvSpPr>
        <p:spPr>
          <a:xfrm rot="-5400000">
            <a:off x="427250" y="2411881"/>
            <a:ext cx="380629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000000"/>
                </a:solidFill>
                <a:latin typeface="Calibri"/>
                <a:ea typeface="Calibri"/>
                <a:cs typeface="Calibri"/>
                <a:sym typeface="Calibri"/>
              </a:rPr>
              <a:t>Performance</a:t>
            </a:r>
            <a:endParaRPr/>
          </a:p>
        </p:txBody>
      </p:sp>
      <p:sp>
        <p:nvSpPr>
          <p:cNvPr id="471" name="Shape 471"/>
          <p:cNvSpPr/>
          <p:nvPr/>
        </p:nvSpPr>
        <p:spPr>
          <a:xfrm>
            <a:off x="4999227" y="5380681"/>
            <a:ext cx="185390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000000"/>
                </a:solidFill>
                <a:latin typeface="Calibri"/>
                <a:ea typeface="Calibri"/>
                <a:cs typeface="Calibri"/>
                <a:sym typeface="Calibri"/>
              </a:rPr>
              <a:t>Stress</a:t>
            </a:r>
            <a:endParaRPr/>
          </a:p>
        </p:txBody>
      </p:sp>
      <p:cxnSp>
        <p:nvCxnSpPr>
          <p:cNvPr id="472" name="Shape 472"/>
          <p:cNvCxnSpPr/>
          <p:nvPr/>
        </p:nvCxnSpPr>
        <p:spPr>
          <a:xfrm rot="10800000">
            <a:off x="7195457" y="3759885"/>
            <a:ext cx="451752" cy="1090018"/>
          </a:xfrm>
          <a:prstGeom prst="straightConnector1">
            <a:avLst/>
          </a:prstGeom>
          <a:noFill/>
          <a:ln w="76200" cap="flat" cmpd="sng">
            <a:solidFill>
              <a:srgbClr val="C00000"/>
            </a:solidFill>
            <a:prstDash val="solid"/>
            <a:round/>
            <a:headEnd type="triangle" w="lg" len="lg"/>
            <a:tailEnd type="none" w="med" len="med"/>
          </a:ln>
        </p:spPr>
      </p:cxnSp>
      <p:cxnSp>
        <p:nvCxnSpPr>
          <p:cNvPr id="473" name="Shape 473"/>
          <p:cNvCxnSpPr/>
          <p:nvPr/>
        </p:nvCxnSpPr>
        <p:spPr>
          <a:xfrm rot="10800000">
            <a:off x="3004457" y="1167909"/>
            <a:ext cx="43543" cy="3240805"/>
          </a:xfrm>
          <a:prstGeom prst="straightConnector1">
            <a:avLst/>
          </a:prstGeom>
          <a:noFill/>
          <a:ln w="57150" cap="flat" cmpd="sng">
            <a:solidFill>
              <a:schemeClr val="accent1"/>
            </a:solidFill>
            <a:prstDash val="solid"/>
            <a:round/>
            <a:headEnd type="none" w="med" len="med"/>
            <a:tailEnd type="triangle" w="lg" len="lg"/>
          </a:ln>
        </p:spPr>
      </p:cxnSp>
      <p:cxnSp>
        <p:nvCxnSpPr>
          <p:cNvPr id="474" name="Shape 474"/>
          <p:cNvCxnSpPr/>
          <p:nvPr/>
        </p:nvCxnSpPr>
        <p:spPr>
          <a:xfrm rot="10800000" flipH="1">
            <a:off x="4506687" y="6466114"/>
            <a:ext cx="3093714" cy="4192"/>
          </a:xfrm>
          <a:prstGeom prst="straightConnector1">
            <a:avLst/>
          </a:prstGeom>
          <a:noFill/>
          <a:ln w="57150" cap="flat" cmpd="sng">
            <a:solidFill>
              <a:schemeClr val="accent1"/>
            </a:solidFill>
            <a:prstDash val="solid"/>
            <a:round/>
            <a:headEnd type="none" w="med" len="med"/>
            <a:tailEnd type="triangle" w="lg" len="lg"/>
          </a:ln>
        </p:spPr>
      </p:cxnSp>
      <p:sp>
        <p:nvSpPr>
          <p:cNvPr id="475" name="Shape 475"/>
          <p:cNvSpPr/>
          <p:nvPr/>
        </p:nvSpPr>
        <p:spPr>
          <a:xfrm>
            <a:off x="3491345" y="2331448"/>
            <a:ext cx="2492554" cy="2282116"/>
          </a:xfrm>
          <a:custGeom>
            <a:avLst/>
            <a:gdLst/>
            <a:ahLst/>
            <a:cxnLst/>
            <a:rect l="0" t="0" r="0" b="0"/>
            <a:pathLst>
              <a:path w="120000" h="120000" extrusionOk="0">
                <a:moveTo>
                  <a:pt x="0" y="75196"/>
                </a:moveTo>
                <a:cubicBezTo>
                  <a:pt x="18141" y="34308"/>
                  <a:pt x="36283" y="-6578"/>
                  <a:pt x="56283" y="888"/>
                </a:cubicBezTo>
                <a:cubicBezTo>
                  <a:pt x="76283" y="8355"/>
                  <a:pt x="120000" y="120000"/>
                  <a:pt x="120000" y="120000"/>
                </a:cubicBezTo>
                <a:lnTo>
                  <a:pt x="120000" y="120000"/>
                </a:lnTo>
              </a:path>
            </a:pathLst>
          </a:custGeom>
          <a:noFill/>
          <a:ln w="76200" cap="flat" cmpd="sng">
            <a:solidFill>
              <a:srgbClr val="1C6294"/>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476" name="Shape 476"/>
          <p:cNvCxnSpPr/>
          <p:nvPr/>
        </p:nvCxnSpPr>
        <p:spPr>
          <a:xfrm rot="10800000">
            <a:off x="5585349" y="3756023"/>
            <a:ext cx="586851" cy="1273177"/>
          </a:xfrm>
          <a:prstGeom prst="straightConnector1">
            <a:avLst/>
          </a:prstGeom>
          <a:noFill/>
          <a:ln w="76200" cap="flat" cmpd="sng">
            <a:solidFill>
              <a:srgbClr val="C00000"/>
            </a:solidFill>
            <a:prstDash val="solid"/>
            <a:round/>
            <a:headEnd type="triangle" w="lg" len="lg"/>
            <a:tailEnd type="none" w="med" len="med"/>
          </a:ln>
        </p:spPr>
      </p:cxn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grpSp>
        <p:nvGrpSpPr>
          <p:cNvPr id="484" name="Shape 484"/>
          <p:cNvGrpSpPr/>
          <p:nvPr/>
        </p:nvGrpSpPr>
        <p:grpSpPr>
          <a:xfrm>
            <a:off x="1305252" y="610818"/>
            <a:ext cx="9934165" cy="5195454"/>
            <a:chOff x="685800" y="602673"/>
            <a:chExt cx="10848109" cy="5673436"/>
          </a:xfrm>
        </p:grpSpPr>
        <p:sp>
          <p:nvSpPr>
            <p:cNvPr id="485" name="Shape 485"/>
            <p:cNvSpPr/>
            <p:nvPr/>
          </p:nvSpPr>
          <p:spPr>
            <a:xfrm>
              <a:off x="685800" y="602673"/>
              <a:ext cx="10827327" cy="5673436"/>
            </a:xfrm>
            <a:prstGeom prst="rect">
              <a:avLst/>
            </a:prstGeom>
            <a:solidFill>
              <a:schemeClr val="lt1"/>
            </a:solidFill>
            <a:ln w="15875" cap="flat" cmpd="sng">
              <a:solidFill>
                <a:schemeClr val="accent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6" name="Shape 486"/>
            <p:cNvSpPr/>
            <p:nvPr/>
          </p:nvSpPr>
          <p:spPr>
            <a:xfrm>
              <a:off x="727364" y="2047315"/>
              <a:ext cx="10806545" cy="4161060"/>
            </a:xfrm>
            <a:custGeom>
              <a:avLst/>
              <a:gdLst/>
              <a:ahLst/>
              <a:cxnLst/>
              <a:rect l="0" t="0" r="0" b="0"/>
              <a:pathLst>
                <a:path w="120000" h="120000" extrusionOk="0">
                  <a:moveTo>
                    <a:pt x="0" y="119556"/>
                  </a:moveTo>
                  <a:lnTo>
                    <a:pt x="19846" y="119556"/>
                  </a:lnTo>
                  <a:cubicBezTo>
                    <a:pt x="23807" y="119556"/>
                    <a:pt x="22499" y="120554"/>
                    <a:pt x="23769" y="119556"/>
                  </a:cubicBezTo>
                  <a:cubicBezTo>
                    <a:pt x="25038" y="118557"/>
                    <a:pt x="25769" y="119855"/>
                    <a:pt x="27461" y="113562"/>
                  </a:cubicBezTo>
                  <a:cubicBezTo>
                    <a:pt x="29153" y="107269"/>
                    <a:pt x="32076" y="92886"/>
                    <a:pt x="33923" y="81798"/>
                  </a:cubicBezTo>
                  <a:cubicBezTo>
                    <a:pt x="35769" y="70711"/>
                    <a:pt x="37461" y="56227"/>
                    <a:pt x="38538" y="47038"/>
                  </a:cubicBezTo>
                  <a:cubicBezTo>
                    <a:pt x="39615" y="37848"/>
                    <a:pt x="39576" y="33852"/>
                    <a:pt x="40384" y="26661"/>
                  </a:cubicBezTo>
                  <a:cubicBezTo>
                    <a:pt x="41192" y="19469"/>
                    <a:pt x="41961" y="8082"/>
                    <a:pt x="43384" y="3886"/>
                  </a:cubicBezTo>
                  <a:cubicBezTo>
                    <a:pt x="44807" y="-308"/>
                    <a:pt x="47307" y="-1107"/>
                    <a:pt x="48923" y="1489"/>
                  </a:cubicBezTo>
                  <a:cubicBezTo>
                    <a:pt x="50538" y="4086"/>
                    <a:pt x="51807" y="11677"/>
                    <a:pt x="53076" y="19469"/>
                  </a:cubicBezTo>
                  <a:cubicBezTo>
                    <a:pt x="54346" y="27260"/>
                    <a:pt x="55346" y="37249"/>
                    <a:pt x="56538" y="48236"/>
                  </a:cubicBezTo>
                  <a:cubicBezTo>
                    <a:pt x="57730" y="59224"/>
                    <a:pt x="59038" y="75705"/>
                    <a:pt x="60230" y="85394"/>
                  </a:cubicBezTo>
                  <a:cubicBezTo>
                    <a:pt x="61423" y="95083"/>
                    <a:pt x="62615" y="100777"/>
                    <a:pt x="63692" y="106370"/>
                  </a:cubicBezTo>
                  <a:cubicBezTo>
                    <a:pt x="64769" y="111964"/>
                    <a:pt x="65692" y="116859"/>
                    <a:pt x="66692" y="118956"/>
                  </a:cubicBezTo>
                  <a:cubicBezTo>
                    <a:pt x="67692" y="121054"/>
                    <a:pt x="69692" y="118956"/>
                    <a:pt x="69692" y="118956"/>
                  </a:cubicBezTo>
                  <a:lnTo>
                    <a:pt x="74769" y="118956"/>
                  </a:lnTo>
                  <a:lnTo>
                    <a:pt x="120000" y="118956"/>
                  </a:lnTo>
                </a:path>
              </a:pathLst>
            </a:custGeom>
            <a:noFill/>
            <a:ln w="76200" cap="flat"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7" name="Shape 487"/>
          <p:cNvSpPr/>
          <p:nvPr/>
        </p:nvSpPr>
        <p:spPr>
          <a:xfrm rot="-5400000">
            <a:off x="-1108192" y="2699170"/>
            <a:ext cx="332014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Stress level</a:t>
            </a:r>
            <a:endParaRPr/>
          </a:p>
        </p:txBody>
      </p:sp>
      <p:sp>
        <p:nvSpPr>
          <p:cNvPr id="488" name="Shape 488"/>
          <p:cNvSpPr/>
          <p:nvPr/>
        </p:nvSpPr>
        <p:spPr>
          <a:xfrm>
            <a:off x="5068529" y="6001549"/>
            <a:ext cx="157927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Time</a:t>
            </a:r>
            <a:endParaRPr sz="5400" b="0" cap="none">
              <a:solidFill>
                <a:schemeClr val="dk1"/>
              </a:solidFill>
              <a:latin typeface="Calibri"/>
              <a:ea typeface="Calibri"/>
              <a:cs typeface="Calibri"/>
              <a:sym typeface="Calibri"/>
            </a:endParaRPr>
          </a:p>
        </p:txBody>
      </p:sp>
      <p:sp>
        <p:nvSpPr>
          <p:cNvPr id="489" name="Shape 489"/>
          <p:cNvSpPr/>
          <p:nvPr/>
        </p:nvSpPr>
        <p:spPr>
          <a:xfrm>
            <a:off x="7150518" y="2915667"/>
            <a:ext cx="363862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accent1"/>
                </a:solidFill>
                <a:latin typeface="Calibri"/>
                <a:ea typeface="Calibri"/>
                <a:cs typeface="Calibri"/>
                <a:sym typeface="Calibri"/>
              </a:rPr>
              <a:t>Acute Stress</a:t>
            </a:r>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496" name="Shape 49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497" name="Shape 497"/>
          <p:cNvSpPr/>
          <p:nvPr/>
        </p:nvSpPr>
        <p:spPr>
          <a:xfrm>
            <a:off x="1305252" y="610818"/>
            <a:ext cx="9915134" cy="5195454"/>
          </a:xfrm>
          <a:prstGeom prst="rect">
            <a:avLst/>
          </a:prstGeom>
          <a:solidFill>
            <a:schemeClr val="lt1"/>
          </a:solidFill>
          <a:ln w="15875" cap="flat" cmpd="sng">
            <a:solidFill>
              <a:schemeClr val="accent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98" name="Shape 498"/>
          <p:cNvSpPr/>
          <p:nvPr/>
        </p:nvSpPr>
        <p:spPr>
          <a:xfrm rot="-5400000">
            <a:off x="-1108192" y="2699170"/>
            <a:ext cx="332014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Stress level</a:t>
            </a:r>
            <a:endParaRPr/>
          </a:p>
        </p:txBody>
      </p:sp>
      <p:sp>
        <p:nvSpPr>
          <p:cNvPr id="499" name="Shape 499"/>
          <p:cNvSpPr/>
          <p:nvPr/>
        </p:nvSpPr>
        <p:spPr>
          <a:xfrm>
            <a:off x="5068529" y="6001549"/>
            <a:ext cx="157927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Time</a:t>
            </a:r>
            <a:endParaRPr sz="5400" b="0" cap="none">
              <a:solidFill>
                <a:schemeClr val="dk1"/>
              </a:solidFill>
              <a:latin typeface="Calibri"/>
              <a:ea typeface="Calibri"/>
              <a:cs typeface="Calibri"/>
              <a:sym typeface="Calibri"/>
            </a:endParaRPr>
          </a:p>
        </p:txBody>
      </p:sp>
      <p:sp>
        <p:nvSpPr>
          <p:cNvPr id="500" name="Shape 500"/>
          <p:cNvSpPr/>
          <p:nvPr/>
        </p:nvSpPr>
        <p:spPr>
          <a:xfrm>
            <a:off x="1330036" y="1163360"/>
            <a:ext cx="9933709" cy="4592419"/>
          </a:xfrm>
          <a:custGeom>
            <a:avLst/>
            <a:gdLst/>
            <a:ahLst/>
            <a:cxnLst/>
            <a:rect l="0" t="0" r="0" b="0"/>
            <a:pathLst>
              <a:path w="120000" h="120000" extrusionOk="0">
                <a:moveTo>
                  <a:pt x="0" y="119477"/>
                </a:moveTo>
                <a:cubicBezTo>
                  <a:pt x="2050" y="119929"/>
                  <a:pt x="4100" y="120382"/>
                  <a:pt x="6276" y="119477"/>
                </a:cubicBezTo>
                <a:cubicBezTo>
                  <a:pt x="8451" y="118572"/>
                  <a:pt x="10878" y="117305"/>
                  <a:pt x="13054" y="114047"/>
                </a:cubicBezTo>
                <a:cubicBezTo>
                  <a:pt x="15230" y="110789"/>
                  <a:pt x="17698" y="105811"/>
                  <a:pt x="19330" y="99928"/>
                </a:cubicBezTo>
                <a:cubicBezTo>
                  <a:pt x="20962" y="94045"/>
                  <a:pt x="21799" y="85900"/>
                  <a:pt x="22845" y="78750"/>
                </a:cubicBezTo>
                <a:cubicBezTo>
                  <a:pt x="23891" y="71600"/>
                  <a:pt x="24602" y="65174"/>
                  <a:pt x="25606" y="57029"/>
                </a:cubicBezTo>
                <a:cubicBezTo>
                  <a:pt x="26610" y="48883"/>
                  <a:pt x="28033" y="37389"/>
                  <a:pt x="28870" y="29877"/>
                </a:cubicBezTo>
                <a:cubicBezTo>
                  <a:pt x="29707" y="22365"/>
                  <a:pt x="29916" y="15849"/>
                  <a:pt x="30627" y="11957"/>
                </a:cubicBezTo>
                <a:cubicBezTo>
                  <a:pt x="31338" y="8065"/>
                  <a:pt x="31841" y="7794"/>
                  <a:pt x="33138" y="6527"/>
                </a:cubicBezTo>
                <a:cubicBezTo>
                  <a:pt x="34435" y="5260"/>
                  <a:pt x="36987" y="3450"/>
                  <a:pt x="38410" y="4355"/>
                </a:cubicBezTo>
                <a:cubicBezTo>
                  <a:pt x="39832" y="5260"/>
                  <a:pt x="40376" y="11505"/>
                  <a:pt x="41673" y="11957"/>
                </a:cubicBezTo>
                <a:cubicBezTo>
                  <a:pt x="42970" y="12410"/>
                  <a:pt x="46192" y="7070"/>
                  <a:pt x="46192" y="7070"/>
                </a:cubicBezTo>
                <a:cubicBezTo>
                  <a:pt x="47447" y="5712"/>
                  <a:pt x="47531" y="2454"/>
                  <a:pt x="49205" y="3812"/>
                </a:cubicBezTo>
                <a:cubicBezTo>
                  <a:pt x="50878" y="5169"/>
                  <a:pt x="54728" y="11595"/>
                  <a:pt x="56234" y="15215"/>
                </a:cubicBezTo>
                <a:cubicBezTo>
                  <a:pt x="57740" y="18836"/>
                  <a:pt x="56652" y="23632"/>
                  <a:pt x="58242" y="25533"/>
                </a:cubicBezTo>
                <a:cubicBezTo>
                  <a:pt x="59832" y="27433"/>
                  <a:pt x="63807" y="29334"/>
                  <a:pt x="65774" y="26619"/>
                </a:cubicBezTo>
                <a:cubicBezTo>
                  <a:pt x="67740" y="23904"/>
                  <a:pt x="68744" y="13677"/>
                  <a:pt x="70041" y="9242"/>
                </a:cubicBezTo>
                <a:cubicBezTo>
                  <a:pt x="71338" y="4807"/>
                  <a:pt x="72008" y="282"/>
                  <a:pt x="73556" y="11"/>
                </a:cubicBezTo>
                <a:cubicBezTo>
                  <a:pt x="75104" y="-260"/>
                  <a:pt x="77698" y="4536"/>
                  <a:pt x="79330" y="7613"/>
                </a:cubicBezTo>
                <a:cubicBezTo>
                  <a:pt x="80962" y="10690"/>
                  <a:pt x="81297" y="17749"/>
                  <a:pt x="83347" y="18474"/>
                </a:cubicBezTo>
                <a:cubicBezTo>
                  <a:pt x="85397" y="19198"/>
                  <a:pt x="89497" y="14582"/>
                  <a:pt x="91631" y="11957"/>
                </a:cubicBezTo>
                <a:cubicBezTo>
                  <a:pt x="93765" y="9333"/>
                  <a:pt x="94184" y="3631"/>
                  <a:pt x="96150" y="2726"/>
                </a:cubicBezTo>
                <a:cubicBezTo>
                  <a:pt x="98117" y="1821"/>
                  <a:pt x="101757" y="3993"/>
                  <a:pt x="103430" y="6527"/>
                </a:cubicBezTo>
                <a:cubicBezTo>
                  <a:pt x="105104" y="9061"/>
                  <a:pt x="104811" y="16392"/>
                  <a:pt x="106192" y="17930"/>
                </a:cubicBezTo>
                <a:cubicBezTo>
                  <a:pt x="107573" y="19469"/>
                  <a:pt x="110041" y="17749"/>
                  <a:pt x="111715" y="15758"/>
                </a:cubicBezTo>
                <a:cubicBezTo>
                  <a:pt x="113389" y="13767"/>
                  <a:pt x="114853" y="8156"/>
                  <a:pt x="116234" y="5984"/>
                </a:cubicBezTo>
                <a:cubicBezTo>
                  <a:pt x="117615" y="3812"/>
                  <a:pt x="118807" y="3269"/>
                  <a:pt x="120000" y="2726"/>
                </a:cubicBezTo>
              </a:path>
            </a:pathLst>
          </a:custGeom>
          <a:noFill/>
          <a:ln w="76200" cap="flat"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Shape 501"/>
          <p:cNvSpPr/>
          <p:nvPr/>
        </p:nvSpPr>
        <p:spPr>
          <a:xfrm>
            <a:off x="6891892" y="2915667"/>
            <a:ext cx="415588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accent1"/>
                </a:solidFill>
                <a:latin typeface="Calibri"/>
                <a:ea typeface="Calibri"/>
                <a:cs typeface="Calibri"/>
                <a:sym typeface="Calibri"/>
              </a:rPr>
              <a:t>Chronic Stress</a:t>
            </a:r>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508" name="Shape 508"/>
          <p:cNvPicPr preferRelativeResize="0">
            <a:picLocks noGrp="1"/>
          </p:cNvPicPr>
          <p:nvPr>
            <p:ph type="body" idx="1"/>
          </p:nvPr>
        </p:nvPicPr>
        <p:blipFill rotWithShape="1">
          <a:blip r:embed="rId3">
            <a:alphaModFix/>
          </a:blip>
          <a:srcRect r="6248"/>
          <a:stretch/>
        </p:blipFill>
        <p:spPr>
          <a:xfrm>
            <a:off x="6126480" y="1087142"/>
            <a:ext cx="5928372" cy="4483082"/>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pic>
        <p:nvPicPr>
          <p:cNvPr id="509" name="Shape 509"/>
          <p:cNvPicPr preferRelativeResize="0"/>
          <p:nvPr/>
        </p:nvPicPr>
        <p:blipFill rotWithShape="1">
          <a:blip r:embed="rId4">
            <a:alphaModFix/>
          </a:blip>
          <a:srcRect r="8215"/>
          <a:stretch/>
        </p:blipFill>
        <p:spPr>
          <a:xfrm>
            <a:off x="87087" y="1087142"/>
            <a:ext cx="5884074" cy="4483082"/>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sp>
        <p:nvSpPr>
          <p:cNvPr id="510" name="Shape 510"/>
          <p:cNvSpPr/>
          <p:nvPr/>
        </p:nvSpPr>
        <p:spPr>
          <a:xfrm>
            <a:off x="773723" y="2250831"/>
            <a:ext cx="685800" cy="1881554"/>
          </a:xfrm>
          <a:prstGeom prst="downArrow">
            <a:avLst>
              <a:gd name="adj1" fmla="val 50000"/>
              <a:gd name="adj2" fmla="val 50000"/>
            </a:avLst>
          </a:prstGeom>
          <a:solidFill>
            <a:srgbClr val="B4868F"/>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Shape 511"/>
          <p:cNvSpPr/>
          <p:nvPr/>
        </p:nvSpPr>
        <p:spPr>
          <a:xfrm rot="10800000">
            <a:off x="8527958" y="2250831"/>
            <a:ext cx="685800" cy="1881554"/>
          </a:xfrm>
          <a:prstGeom prst="downArrow">
            <a:avLst>
              <a:gd name="adj1" fmla="val 50000"/>
              <a:gd name="adj2" fmla="val 50000"/>
            </a:avLst>
          </a:prstGeom>
          <a:solidFill>
            <a:srgbClr val="4554E6"/>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Shape 512"/>
          <p:cNvSpPr/>
          <p:nvPr/>
        </p:nvSpPr>
        <p:spPr>
          <a:xfrm>
            <a:off x="10557803" y="2250831"/>
            <a:ext cx="685800" cy="1881554"/>
          </a:xfrm>
          <a:prstGeom prst="downArrow">
            <a:avLst>
              <a:gd name="adj1" fmla="val 50000"/>
              <a:gd name="adj2" fmla="val 50000"/>
            </a:avLst>
          </a:prstGeom>
          <a:solidFill>
            <a:srgbClr val="84AE72"/>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
                                        </p:tgtEl>
                                        <p:attrNameLst>
                                          <p:attrName>style.visibility</p:attrName>
                                        </p:attrNameLst>
                                      </p:cBhvr>
                                      <p:to>
                                        <p:strVal val="visible"/>
                                      </p:to>
                                    </p:set>
                                    <p:animEffect transition="in" filter="fade">
                                      <p:cBhvr>
                                        <p:cTn id="12" dur="500"/>
                                        <p:tgtEl>
                                          <p:spTgt spid="5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1"/>
                                        </p:tgtEl>
                                        <p:attrNameLst>
                                          <p:attrName>style.visibility</p:attrName>
                                        </p:attrNameLst>
                                      </p:cBhvr>
                                      <p:to>
                                        <p:strVal val="visible"/>
                                      </p:to>
                                    </p:set>
                                    <p:animEffect transition="in" filter="fade">
                                      <p:cBhvr>
                                        <p:cTn id="17" dur="5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519" name="Shape 51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520" name="Shape 520" descr="http://www.publicdomainpictures.net/pictures/50000/velka/dna-1370603787LgY.jpg"/>
          <p:cNvPicPr preferRelativeResize="0"/>
          <p:nvPr/>
        </p:nvPicPr>
        <p:blipFill rotWithShape="1">
          <a:blip r:embed="rId3">
            <a:alphaModFix/>
          </a:blip>
          <a:srcRect/>
          <a:stretch/>
        </p:blipFill>
        <p:spPr>
          <a:xfrm>
            <a:off x="-1618021" y="-587829"/>
            <a:ext cx="13940648" cy="7841615"/>
          </a:xfrm>
          <a:prstGeom prst="rect">
            <a:avLst/>
          </a:prstGeom>
          <a:noFill/>
          <a:ln>
            <a:noFill/>
          </a:ln>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527" name="Shape 527"/>
          <p:cNvPicPr preferRelativeResize="0">
            <a:picLocks noGrp="1"/>
          </p:cNvPicPr>
          <p:nvPr>
            <p:ph type="body" idx="1"/>
          </p:nvPr>
        </p:nvPicPr>
        <p:blipFill rotWithShape="1">
          <a:blip r:embed="rId3">
            <a:alphaModFix/>
          </a:blip>
          <a:srcRect/>
          <a:stretch/>
        </p:blipFill>
        <p:spPr>
          <a:xfrm>
            <a:off x="-1838034" y="1943951"/>
            <a:ext cx="7706369" cy="4022725"/>
          </a:xfrm>
          <a:prstGeom prst="rect">
            <a:avLst/>
          </a:prstGeom>
          <a:noFill/>
          <a:ln>
            <a:noFill/>
          </a:ln>
        </p:spPr>
      </p:pic>
      <p:pic>
        <p:nvPicPr>
          <p:cNvPr id="528" name="Shape 528"/>
          <p:cNvPicPr preferRelativeResize="0"/>
          <p:nvPr/>
        </p:nvPicPr>
        <p:blipFill rotWithShape="1">
          <a:blip r:embed="rId4">
            <a:alphaModFix/>
          </a:blip>
          <a:srcRect r="56406"/>
          <a:stretch/>
        </p:blipFill>
        <p:spPr>
          <a:xfrm>
            <a:off x="6060788" y="1099595"/>
            <a:ext cx="5895643" cy="5139160"/>
          </a:xfrm>
          <a:prstGeom prst="rect">
            <a:avLst/>
          </a:prstGeom>
          <a:noFill/>
          <a:ln>
            <a:noFill/>
          </a:ln>
        </p:spPr>
      </p:pic>
      <p:sp>
        <p:nvSpPr>
          <p:cNvPr id="529" name="Shape 529"/>
          <p:cNvSpPr/>
          <p:nvPr/>
        </p:nvSpPr>
        <p:spPr>
          <a:xfrm rot="-1911702">
            <a:off x="3601603" y="1865417"/>
            <a:ext cx="2804546" cy="1565346"/>
          </a:xfrm>
          <a:prstGeom prst="lightningBol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Shape 530"/>
          <p:cNvSpPr/>
          <p:nvPr/>
        </p:nvSpPr>
        <p:spPr>
          <a:xfrm rot="8888298">
            <a:off x="4237277" y="3842148"/>
            <a:ext cx="2362667" cy="1774331"/>
          </a:xfrm>
          <a:prstGeom prst="lightningBol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Reflection</a:t>
            </a:r>
            <a:endParaRPr/>
          </a:p>
        </p:txBody>
      </p:sp>
      <p:sp>
        <p:nvSpPr>
          <p:cNvPr id="537" name="Shape 537"/>
          <p:cNvSpPr txBox="1">
            <a:spLocks noGrp="1"/>
          </p:cNvSpPr>
          <p:nvPr>
            <p:ph type="body" idx="1"/>
          </p:nvPr>
        </p:nvSpPr>
        <p:spPr>
          <a:xfrm>
            <a:off x="1097280" y="1845734"/>
            <a:ext cx="10619232" cy="4023360"/>
          </a:xfrm>
          <a:prstGeom prst="rect">
            <a:avLst/>
          </a:prstGeom>
          <a:noFill/>
          <a:ln>
            <a:noFill/>
          </a:ln>
        </p:spPr>
        <p:txBody>
          <a:bodyPr spcFirstLastPara="1" wrap="square" lIns="0" tIns="45700" rIns="0" bIns="45700" anchor="t" anchorCtr="0">
            <a:noAutofit/>
          </a:bodyPr>
          <a:lstStyle/>
          <a:p>
            <a:pPr marL="777240" marR="0" lvl="0" indent="-685800" algn="l" rtl="0">
              <a:lnSpc>
                <a:spcPct val="90000"/>
              </a:lnSpc>
              <a:spcBef>
                <a:spcPts val="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was surprising?</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did you already know, but now see in a new way?</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do you want to explore further?</a:t>
            </a:r>
            <a:endParaRPr/>
          </a:p>
          <a:p>
            <a:pPr marL="91440" marR="0" lvl="0" indent="3556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5" name="Four Minutes A">
            <a:hlinkClick r:id="" action="ppaction://media"/>
            <a:extLst>
              <a:ext uri="{FF2B5EF4-FFF2-40B4-BE49-F238E27FC236}">
                <a16:creationId xmlns:a16="http://schemas.microsoft.com/office/drawing/2014/main" id="{86108E6C-C3E1-4DDD-88A5-C8261390A9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3392" y="5051132"/>
            <a:ext cx="8280781" cy="163592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146" name="Shape 146"/>
          <p:cNvPicPr preferRelativeResize="0"/>
          <p:nvPr/>
        </p:nvPicPr>
        <p:blipFill rotWithShape="1">
          <a:blip r:embed="rId3">
            <a:alphaModFix/>
          </a:blip>
          <a:srcRect/>
          <a:stretch/>
        </p:blipFill>
        <p:spPr>
          <a:xfrm>
            <a:off x="-236220" y="-941893"/>
            <a:ext cx="12824460" cy="9202833"/>
          </a:xfrm>
          <a:prstGeom prst="rect">
            <a:avLst/>
          </a:prstGeom>
          <a:noFill/>
          <a:ln>
            <a:noFill/>
          </a:ln>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09600" y="2644996"/>
            <a:ext cx="6715871" cy="16838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3200"/>
              <a:buFont typeface="Calibri"/>
              <a:buNone/>
            </a:pPr>
            <a:br>
              <a:rPr lang="en-US" sz="3200" b="0" i="0" u="none" strike="noStrike" cap="none" dirty="0">
                <a:solidFill>
                  <a:schemeClr val="dk1"/>
                </a:solidFill>
                <a:latin typeface="Calibri"/>
                <a:ea typeface="Calibri"/>
                <a:cs typeface="Calibri"/>
                <a:sym typeface="Calibri"/>
              </a:rPr>
            </a:br>
            <a:r>
              <a:rPr lang="en-US" sz="6000" dirty="0"/>
              <a:t>What are the primary issues or concerns occupying your brain</a:t>
            </a:r>
            <a:r>
              <a:rPr lang="en-US" sz="6000" b="0" i="0" u="none" strike="noStrike" cap="none" dirty="0">
                <a:solidFill>
                  <a:schemeClr val="dk1"/>
                </a:solidFill>
                <a:latin typeface="Calibri"/>
                <a:ea typeface="Calibri"/>
                <a:cs typeface="Calibri"/>
                <a:sym typeface="Calibri"/>
              </a:rPr>
              <a:t>?</a:t>
            </a:r>
            <a:endParaRPr dirty="0"/>
          </a:p>
        </p:txBody>
      </p:sp>
      <p:pic>
        <p:nvPicPr>
          <p:cNvPr id="384" name="Shape 384"/>
          <p:cNvPicPr preferRelativeResize="0"/>
          <p:nvPr/>
        </p:nvPicPr>
        <p:blipFill rotWithShape="1">
          <a:blip r:embed="rId5">
            <a:alphaModFix/>
          </a:blip>
          <a:srcRect/>
          <a:stretch/>
        </p:blipFill>
        <p:spPr>
          <a:xfrm>
            <a:off x="6670430" y="668216"/>
            <a:ext cx="5303608" cy="4474698"/>
          </a:xfrm>
          <a:prstGeom prst="rect">
            <a:avLst/>
          </a:prstGeom>
          <a:noFill/>
          <a:ln>
            <a:noFill/>
          </a:ln>
        </p:spPr>
      </p:pic>
      <p:pic>
        <p:nvPicPr>
          <p:cNvPr id="5" name="One Minute Twinkle Twinkle">
            <a:hlinkClick r:id="" action="ppaction://media"/>
            <a:extLst>
              <a:ext uri="{FF2B5EF4-FFF2-40B4-BE49-F238E27FC236}">
                <a16:creationId xmlns:a16="http://schemas.microsoft.com/office/drawing/2014/main" id="{33FC8FE9-EF62-48F8-9A45-A7714ECB5C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7849" y="5324800"/>
            <a:ext cx="6507163" cy="1279525"/>
          </a:xfrm>
          <a:prstGeom prst="rect">
            <a:avLst/>
          </a:prstGeom>
          <a:ln>
            <a:solidFill>
              <a:schemeClr val="accent1">
                <a:lumMod val="50000"/>
              </a:schemeClr>
            </a:solidFill>
          </a:ln>
        </p:spPr>
      </p:pic>
    </p:spTree>
    <p:extLst>
      <p:ext uri="{BB962C8B-B14F-4D97-AF65-F5344CB8AC3E}">
        <p14:creationId xmlns:p14="http://schemas.microsoft.com/office/powerpoint/2010/main" val="2235890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558" name="Shape 558"/>
          <p:cNvPicPr preferRelativeResize="0">
            <a:picLocks noGrp="1"/>
          </p:cNvPicPr>
          <p:nvPr>
            <p:ph type="body" idx="1"/>
          </p:nvPr>
        </p:nvPicPr>
        <p:blipFill rotWithShape="1">
          <a:blip r:embed="rId3">
            <a:alphaModFix/>
          </a:blip>
          <a:srcRect/>
          <a:stretch/>
        </p:blipFill>
        <p:spPr>
          <a:xfrm>
            <a:off x="3102015" y="121213"/>
            <a:ext cx="5636871" cy="6617418"/>
          </a:xfrm>
          <a:prstGeom prst="rect">
            <a:avLst/>
          </a:prstGeom>
          <a:noFill/>
          <a:ln>
            <a:noFill/>
          </a:ln>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565" name="Shape 565"/>
          <p:cNvPicPr preferRelativeResize="0">
            <a:picLocks noGrp="1"/>
          </p:cNvPicPr>
          <p:nvPr>
            <p:ph type="body" idx="1"/>
          </p:nvPr>
        </p:nvPicPr>
        <p:blipFill rotWithShape="1">
          <a:blip r:embed="rId3">
            <a:alphaModFix/>
          </a:blip>
          <a:srcRect/>
          <a:stretch/>
        </p:blipFill>
        <p:spPr>
          <a:xfrm>
            <a:off x="-244227" y="0"/>
            <a:ext cx="12651130" cy="8450559"/>
          </a:xfrm>
          <a:prstGeom prst="rect">
            <a:avLst/>
          </a:prstGeom>
          <a:noFill/>
          <a:ln>
            <a:noFill/>
          </a:ln>
        </p:spPr>
      </p:pic>
      <p:sp>
        <p:nvSpPr>
          <p:cNvPr id="566" name="Shape 566"/>
          <p:cNvSpPr/>
          <p:nvPr/>
        </p:nvSpPr>
        <p:spPr>
          <a:xfrm>
            <a:off x="-231494" y="0"/>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Shape 567"/>
          <p:cNvSpPr/>
          <p:nvPr/>
        </p:nvSpPr>
        <p:spPr>
          <a:xfrm>
            <a:off x="1702637" y="16558"/>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Shape 568"/>
          <p:cNvSpPr/>
          <p:nvPr/>
        </p:nvSpPr>
        <p:spPr>
          <a:xfrm>
            <a:off x="3636768" y="16558"/>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9" name="Shape 569"/>
          <p:cNvSpPr/>
          <p:nvPr/>
        </p:nvSpPr>
        <p:spPr>
          <a:xfrm>
            <a:off x="5570899" y="16558"/>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Shape 570"/>
          <p:cNvSpPr/>
          <p:nvPr/>
        </p:nvSpPr>
        <p:spPr>
          <a:xfrm>
            <a:off x="7505030" y="16558"/>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Shape 571"/>
          <p:cNvSpPr/>
          <p:nvPr/>
        </p:nvSpPr>
        <p:spPr>
          <a:xfrm>
            <a:off x="9426428" y="16557"/>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Shape 572"/>
          <p:cNvSpPr/>
          <p:nvPr/>
        </p:nvSpPr>
        <p:spPr>
          <a:xfrm>
            <a:off x="11347826" y="16557"/>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3" name="Shape 573"/>
          <p:cNvSpPr/>
          <p:nvPr/>
        </p:nvSpPr>
        <p:spPr>
          <a:xfrm>
            <a:off x="-218761" y="1336073"/>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4" name="Shape 574"/>
          <p:cNvSpPr/>
          <p:nvPr/>
        </p:nvSpPr>
        <p:spPr>
          <a:xfrm>
            <a:off x="1715370" y="13526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5" name="Shape 575"/>
          <p:cNvSpPr/>
          <p:nvPr/>
        </p:nvSpPr>
        <p:spPr>
          <a:xfrm>
            <a:off x="3649501" y="13526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Shape 576"/>
          <p:cNvSpPr/>
          <p:nvPr/>
        </p:nvSpPr>
        <p:spPr>
          <a:xfrm>
            <a:off x="5583632" y="13526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Shape 577"/>
          <p:cNvSpPr/>
          <p:nvPr/>
        </p:nvSpPr>
        <p:spPr>
          <a:xfrm>
            <a:off x="7517763" y="13526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Shape 578"/>
          <p:cNvSpPr/>
          <p:nvPr/>
        </p:nvSpPr>
        <p:spPr>
          <a:xfrm>
            <a:off x="9439161" y="1352630"/>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Shape 579"/>
          <p:cNvSpPr/>
          <p:nvPr/>
        </p:nvSpPr>
        <p:spPr>
          <a:xfrm>
            <a:off x="11360559" y="1352630"/>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Shape 580"/>
          <p:cNvSpPr/>
          <p:nvPr/>
        </p:nvSpPr>
        <p:spPr>
          <a:xfrm>
            <a:off x="-206028" y="2655588"/>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Shape 581"/>
          <p:cNvSpPr/>
          <p:nvPr/>
        </p:nvSpPr>
        <p:spPr>
          <a:xfrm>
            <a:off x="1728103" y="2672146"/>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Shape 582"/>
          <p:cNvSpPr/>
          <p:nvPr/>
        </p:nvSpPr>
        <p:spPr>
          <a:xfrm>
            <a:off x="3662234" y="2672146"/>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Shape 583"/>
          <p:cNvSpPr/>
          <p:nvPr/>
        </p:nvSpPr>
        <p:spPr>
          <a:xfrm>
            <a:off x="5596365" y="2672146"/>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Shape 584"/>
          <p:cNvSpPr/>
          <p:nvPr/>
        </p:nvSpPr>
        <p:spPr>
          <a:xfrm>
            <a:off x="7530496" y="2672146"/>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Shape 585"/>
          <p:cNvSpPr/>
          <p:nvPr/>
        </p:nvSpPr>
        <p:spPr>
          <a:xfrm>
            <a:off x="9451894" y="2672145"/>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Shape 586"/>
          <p:cNvSpPr/>
          <p:nvPr/>
        </p:nvSpPr>
        <p:spPr>
          <a:xfrm>
            <a:off x="11373292" y="2672145"/>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Shape 587"/>
          <p:cNvSpPr/>
          <p:nvPr/>
        </p:nvSpPr>
        <p:spPr>
          <a:xfrm>
            <a:off x="-218761" y="3997674"/>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Shape 588"/>
          <p:cNvSpPr/>
          <p:nvPr/>
        </p:nvSpPr>
        <p:spPr>
          <a:xfrm>
            <a:off x="1715370" y="4014232"/>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Shape 589"/>
          <p:cNvSpPr/>
          <p:nvPr/>
        </p:nvSpPr>
        <p:spPr>
          <a:xfrm>
            <a:off x="3649501" y="4014232"/>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Shape 590"/>
          <p:cNvSpPr/>
          <p:nvPr/>
        </p:nvSpPr>
        <p:spPr>
          <a:xfrm>
            <a:off x="5583632" y="4014232"/>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Shape 591"/>
          <p:cNvSpPr/>
          <p:nvPr/>
        </p:nvSpPr>
        <p:spPr>
          <a:xfrm>
            <a:off x="7517763" y="4014232"/>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Shape 592"/>
          <p:cNvSpPr/>
          <p:nvPr/>
        </p:nvSpPr>
        <p:spPr>
          <a:xfrm>
            <a:off x="9439161" y="40142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Shape 593"/>
          <p:cNvSpPr/>
          <p:nvPr/>
        </p:nvSpPr>
        <p:spPr>
          <a:xfrm>
            <a:off x="11360559" y="4014231"/>
            <a:ext cx="1921398" cy="1342663"/>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Shape 594"/>
          <p:cNvSpPr/>
          <p:nvPr/>
        </p:nvSpPr>
        <p:spPr>
          <a:xfrm>
            <a:off x="-244227" y="5316610"/>
            <a:ext cx="1921398" cy="1466027"/>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Shape 595"/>
          <p:cNvSpPr/>
          <p:nvPr/>
        </p:nvSpPr>
        <p:spPr>
          <a:xfrm>
            <a:off x="1689904" y="5333168"/>
            <a:ext cx="1921398" cy="1449469"/>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6" name="Shape 596"/>
          <p:cNvSpPr/>
          <p:nvPr/>
        </p:nvSpPr>
        <p:spPr>
          <a:xfrm>
            <a:off x="3624035" y="5333168"/>
            <a:ext cx="1921398" cy="1449469"/>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Shape 597"/>
          <p:cNvSpPr/>
          <p:nvPr/>
        </p:nvSpPr>
        <p:spPr>
          <a:xfrm>
            <a:off x="5558166" y="5333168"/>
            <a:ext cx="1921398" cy="1449469"/>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Shape 598"/>
          <p:cNvSpPr/>
          <p:nvPr/>
        </p:nvSpPr>
        <p:spPr>
          <a:xfrm>
            <a:off x="7492297" y="5333168"/>
            <a:ext cx="1921398" cy="1449469"/>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Shape 599"/>
          <p:cNvSpPr/>
          <p:nvPr/>
        </p:nvSpPr>
        <p:spPr>
          <a:xfrm>
            <a:off x="9413695" y="5333167"/>
            <a:ext cx="1921398" cy="1449470"/>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Shape 600"/>
          <p:cNvSpPr/>
          <p:nvPr/>
        </p:nvSpPr>
        <p:spPr>
          <a:xfrm>
            <a:off x="11335093" y="5333167"/>
            <a:ext cx="1921398" cy="1449470"/>
          </a:xfrm>
          <a:prstGeom prst="rect">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599"/>
                                        </p:tgtEl>
                                        <p:attrNameLst>
                                          <p:attrName>ppt_w</p:attrName>
                                        </p:attrNameLst>
                                      </p:cBhvr>
                                      <p:tavLst>
                                        <p:tav tm="0">
                                          <p:val>
                                            <p:strVal val="#ppt_w"/>
                                          </p:val>
                                        </p:tav>
                                        <p:tav tm="100000">
                                          <p:val>
                                            <p:strVal val="0"/>
                                          </p:val>
                                        </p:tav>
                                      </p:tavLst>
                                    </p:anim>
                                    <p:anim calcmode="lin" valueType="num">
                                      <p:cBhvr additive="base">
                                        <p:cTn id="7" dur="500"/>
                                        <p:tgtEl>
                                          <p:spTgt spid="599"/>
                                        </p:tgtEl>
                                        <p:attrNameLst>
                                          <p:attrName>ppt_h</p:attrName>
                                        </p:attrNameLst>
                                      </p:cBhvr>
                                      <p:tavLst>
                                        <p:tav tm="0">
                                          <p:val>
                                            <p:strVal val="#ppt_h"/>
                                          </p:val>
                                        </p:tav>
                                        <p:tav tm="100000">
                                          <p:val>
                                            <p:strVal val="0"/>
                                          </p:val>
                                        </p:tav>
                                      </p:tavLst>
                                    </p:anim>
                                    <p:set>
                                      <p:cBhvr>
                                        <p:cTn id="8" dur="1" fill="hold">
                                          <p:stCondLst>
                                            <p:cond delay="500"/>
                                          </p:stCondLst>
                                        </p:cTn>
                                        <p:tgtEl>
                                          <p:spTgt spid="5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580"/>
                                        </p:tgtEl>
                                        <p:attrNameLst>
                                          <p:attrName>ppt_w</p:attrName>
                                        </p:attrNameLst>
                                      </p:cBhvr>
                                      <p:tavLst>
                                        <p:tav tm="0">
                                          <p:val>
                                            <p:strVal val="#ppt_w"/>
                                          </p:val>
                                        </p:tav>
                                        <p:tav tm="100000">
                                          <p:val>
                                            <p:strVal val="0"/>
                                          </p:val>
                                        </p:tav>
                                      </p:tavLst>
                                    </p:anim>
                                    <p:anim calcmode="lin" valueType="num">
                                      <p:cBhvr additive="base">
                                        <p:cTn id="13" dur="500"/>
                                        <p:tgtEl>
                                          <p:spTgt spid="580"/>
                                        </p:tgtEl>
                                        <p:attrNameLst>
                                          <p:attrName>ppt_h</p:attrName>
                                        </p:attrNameLst>
                                      </p:cBhvr>
                                      <p:tavLst>
                                        <p:tav tm="0">
                                          <p:val>
                                            <p:strVal val="#ppt_h"/>
                                          </p:val>
                                        </p:tav>
                                        <p:tav tm="100000">
                                          <p:val>
                                            <p:strVal val="0"/>
                                          </p:val>
                                        </p:tav>
                                      </p:tavLst>
                                    </p:anim>
                                    <p:set>
                                      <p:cBhvr>
                                        <p:cTn id="14" dur="1" fill="hold">
                                          <p:stCondLst>
                                            <p:cond delay="500"/>
                                          </p:stCondLst>
                                        </p:cTn>
                                        <p:tgtEl>
                                          <p:spTgt spid="58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585"/>
                                        </p:tgtEl>
                                        <p:attrNameLst>
                                          <p:attrName>ppt_w</p:attrName>
                                        </p:attrNameLst>
                                      </p:cBhvr>
                                      <p:tavLst>
                                        <p:tav tm="0">
                                          <p:val>
                                            <p:strVal val="#ppt_w"/>
                                          </p:val>
                                        </p:tav>
                                        <p:tav tm="100000">
                                          <p:val>
                                            <p:strVal val="0"/>
                                          </p:val>
                                        </p:tav>
                                      </p:tavLst>
                                    </p:anim>
                                    <p:anim calcmode="lin" valueType="num">
                                      <p:cBhvr additive="base">
                                        <p:cTn id="19" dur="500"/>
                                        <p:tgtEl>
                                          <p:spTgt spid="585"/>
                                        </p:tgtEl>
                                        <p:attrNameLst>
                                          <p:attrName>ppt_h</p:attrName>
                                        </p:attrNameLst>
                                      </p:cBhvr>
                                      <p:tavLst>
                                        <p:tav tm="0">
                                          <p:val>
                                            <p:strVal val="#ppt_h"/>
                                          </p:val>
                                        </p:tav>
                                        <p:tav tm="100000">
                                          <p:val>
                                            <p:strVal val="0"/>
                                          </p:val>
                                        </p:tav>
                                      </p:tavLst>
                                    </p:anim>
                                    <p:set>
                                      <p:cBhvr>
                                        <p:cTn id="20" dur="1" fill="hold">
                                          <p:stCondLst>
                                            <p:cond delay="500"/>
                                          </p:stCondLst>
                                        </p:cTn>
                                        <p:tgtEl>
                                          <p:spTgt spid="58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573"/>
                                        </p:tgtEl>
                                        <p:attrNameLst>
                                          <p:attrName>ppt_w</p:attrName>
                                        </p:attrNameLst>
                                      </p:cBhvr>
                                      <p:tavLst>
                                        <p:tav tm="0">
                                          <p:val>
                                            <p:strVal val="#ppt_w"/>
                                          </p:val>
                                        </p:tav>
                                        <p:tav tm="100000">
                                          <p:val>
                                            <p:strVal val="0"/>
                                          </p:val>
                                        </p:tav>
                                      </p:tavLst>
                                    </p:anim>
                                    <p:anim calcmode="lin" valueType="num">
                                      <p:cBhvr additive="base">
                                        <p:cTn id="25" dur="500"/>
                                        <p:tgtEl>
                                          <p:spTgt spid="573"/>
                                        </p:tgtEl>
                                        <p:attrNameLst>
                                          <p:attrName>ppt_h</p:attrName>
                                        </p:attrNameLst>
                                      </p:cBhvr>
                                      <p:tavLst>
                                        <p:tav tm="0">
                                          <p:val>
                                            <p:strVal val="#ppt_h"/>
                                          </p:val>
                                        </p:tav>
                                        <p:tav tm="100000">
                                          <p:val>
                                            <p:strVal val="0"/>
                                          </p:val>
                                        </p:tav>
                                      </p:tavLst>
                                    </p:anim>
                                    <p:set>
                                      <p:cBhvr>
                                        <p:cTn id="26" dur="1" fill="hold">
                                          <p:stCondLst>
                                            <p:cond delay="500"/>
                                          </p:stCondLst>
                                        </p:cTn>
                                        <p:tgtEl>
                                          <p:spTgt spid="5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96"/>
                                        </p:tgtEl>
                                      </p:cBhvr>
                                    </p:animEffect>
                                    <p:set>
                                      <p:cBhvr>
                                        <p:cTn id="31" dur="1" fill="hold">
                                          <p:stCondLst>
                                            <p:cond delay="500"/>
                                          </p:stCondLst>
                                        </p:cTn>
                                        <p:tgtEl>
                                          <p:spTgt spid="59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nodeType="clickEffect">
                                  <p:stCondLst>
                                    <p:cond delay="0"/>
                                  </p:stCondLst>
                                  <p:childTnLst>
                                    <p:anim calcmode="lin" valueType="num">
                                      <p:cBhvr additive="base">
                                        <p:cTn id="35" dur="500"/>
                                        <p:tgtEl>
                                          <p:spTgt spid="574"/>
                                        </p:tgtEl>
                                        <p:attrNameLst>
                                          <p:attrName>ppt_w</p:attrName>
                                        </p:attrNameLst>
                                      </p:cBhvr>
                                      <p:tavLst>
                                        <p:tav tm="0">
                                          <p:val>
                                            <p:strVal val="#ppt_w"/>
                                          </p:val>
                                        </p:tav>
                                        <p:tav tm="100000">
                                          <p:val>
                                            <p:strVal val="0"/>
                                          </p:val>
                                        </p:tav>
                                      </p:tavLst>
                                    </p:anim>
                                    <p:anim calcmode="lin" valueType="num">
                                      <p:cBhvr additive="base">
                                        <p:cTn id="36" dur="500"/>
                                        <p:tgtEl>
                                          <p:spTgt spid="574"/>
                                        </p:tgtEl>
                                        <p:attrNameLst>
                                          <p:attrName>ppt_h</p:attrName>
                                        </p:attrNameLst>
                                      </p:cBhvr>
                                      <p:tavLst>
                                        <p:tav tm="0">
                                          <p:val>
                                            <p:strVal val="#ppt_h"/>
                                          </p:val>
                                        </p:tav>
                                        <p:tav tm="100000">
                                          <p:val>
                                            <p:strVal val="0"/>
                                          </p:val>
                                        </p:tav>
                                      </p:tavLst>
                                    </p:anim>
                                    <p:set>
                                      <p:cBhvr>
                                        <p:cTn id="37" dur="1" fill="hold">
                                          <p:stCondLst>
                                            <p:cond delay="500"/>
                                          </p:stCondLst>
                                        </p:cTn>
                                        <p:tgtEl>
                                          <p:spTgt spid="5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75"/>
                                        </p:tgtEl>
                                      </p:cBhvr>
                                    </p:animEffect>
                                    <p:set>
                                      <p:cBhvr>
                                        <p:cTn id="42" dur="1" fill="hold">
                                          <p:stCondLst>
                                            <p:cond delay="500"/>
                                          </p:stCondLst>
                                        </p:cTn>
                                        <p:tgtEl>
                                          <p:spTgt spid="5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nodeType="clickEffect">
                                  <p:stCondLst>
                                    <p:cond delay="0"/>
                                  </p:stCondLst>
                                  <p:childTnLst>
                                    <p:anim calcmode="lin" valueType="num">
                                      <p:cBhvr additive="base">
                                        <p:cTn id="46" dur="500"/>
                                        <p:tgtEl>
                                          <p:spTgt spid="583"/>
                                        </p:tgtEl>
                                        <p:attrNameLst>
                                          <p:attrName>ppt_w</p:attrName>
                                        </p:attrNameLst>
                                      </p:cBhvr>
                                      <p:tavLst>
                                        <p:tav tm="0">
                                          <p:val>
                                            <p:strVal val="#ppt_w"/>
                                          </p:val>
                                        </p:tav>
                                        <p:tav tm="100000">
                                          <p:val>
                                            <p:strVal val="0"/>
                                          </p:val>
                                        </p:tav>
                                      </p:tavLst>
                                    </p:anim>
                                    <p:anim calcmode="lin" valueType="num">
                                      <p:cBhvr additive="base">
                                        <p:cTn id="47" dur="500"/>
                                        <p:tgtEl>
                                          <p:spTgt spid="583"/>
                                        </p:tgtEl>
                                        <p:attrNameLst>
                                          <p:attrName>ppt_h</p:attrName>
                                        </p:attrNameLst>
                                      </p:cBhvr>
                                      <p:tavLst>
                                        <p:tav tm="0">
                                          <p:val>
                                            <p:strVal val="#ppt_h"/>
                                          </p:val>
                                        </p:tav>
                                        <p:tav tm="100000">
                                          <p:val>
                                            <p:strVal val="0"/>
                                          </p:val>
                                        </p:tav>
                                      </p:tavLst>
                                    </p:anim>
                                    <p:set>
                                      <p:cBhvr>
                                        <p:cTn id="48" dur="1" fill="hold">
                                          <p:stCondLst>
                                            <p:cond delay="500"/>
                                          </p:stCondLst>
                                        </p:cTn>
                                        <p:tgtEl>
                                          <p:spTgt spid="58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xit" presetSubtype="32" fill="hold" nodeType="clickEffect">
                                  <p:stCondLst>
                                    <p:cond delay="0"/>
                                  </p:stCondLst>
                                  <p:childTnLst>
                                    <p:anim calcmode="lin" valueType="num">
                                      <p:cBhvr additive="base">
                                        <p:cTn id="52" dur="500"/>
                                        <p:tgtEl>
                                          <p:spTgt spid="578"/>
                                        </p:tgtEl>
                                        <p:attrNameLst>
                                          <p:attrName>ppt_w</p:attrName>
                                        </p:attrNameLst>
                                      </p:cBhvr>
                                      <p:tavLst>
                                        <p:tav tm="0">
                                          <p:val>
                                            <p:strVal val="#ppt_w"/>
                                          </p:val>
                                        </p:tav>
                                        <p:tav tm="100000">
                                          <p:val>
                                            <p:strVal val="0"/>
                                          </p:val>
                                        </p:tav>
                                      </p:tavLst>
                                    </p:anim>
                                    <p:anim calcmode="lin" valueType="num">
                                      <p:cBhvr additive="base">
                                        <p:cTn id="53" dur="500"/>
                                        <p:tgtEl>
                                          <p:spTgt spid="578"/>
                                        </p:tgtEl>
                                        <p:attrNameLst>
                                          <p:attrName>ppt_h</p:attrName>
                                        </p:attrNameLst>
                                      </p:cBhvr>
                                      <p:tavLst>
                                        <p:tav tm="0">
                                          <p:val>
                                            <p:strVal val="#ppt_h"/>
                                          </p:val>
                                        </p:tav>
                                        <p:tav tm="100000">
                                          <p:val>
                                            <p:strVal val="0"/>
                                          </p:val>
                                        </p:tav>
                                      </p:tavLst>
                                    </p:anim>
                                    <p:set>
                                      <p:cBhvr>
                                        <p:cTn id="54" dur="1" fill="hold">
                                          <p:stCondLst>
                                            <p:cond delay="500"/>
                                          </p:stCondLst>
                                        </p:cTn>
                                        <p:tgtEl>
                                          <p:spTgt spid="5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500"/>
                                        <p:tgtEl>
                                          <p:spTgt spid="589"/>
                                        </p:tgtEl>
                                        <p:attrNameLst>
                                          <p:attrName>ppt_w</p:attrName>
                                        </p:attrNameLst>
                                      </p:cBhvr>
                                      <p:tavLst>
                                        <p:tav tm="0">
                                          <p:val>
                                            <p:strVal val="#ppt_w"/>
                                          </p:val>
                                        </p:tav>
                                        <p:tav tm="100000">
                                          <p:val>
                                            <p:strVal val="0"/>
                                          </p:val>
                                        </p:tav>
                                      </p:tavLst>
                                    </p:anim>
                                    <p:anim calcmode="lin" valueType="num">
                                      <p:cBhvr additive="base">
                                        <p:cTn id="59" dur="500"/>
                                        <p:tgtEl>
                                          <p:spTgt spid="589"/>
                                        </p:tgtEl>
                                        <p:attrNameLst>
                                          <p:attrName>ppt_h</p:attrName>
                                        </p:attrNameLst>
                                      </p:cBhvr>
                                      <p:tavLst>
                                        <p:tav tm="0">
                                          <p:val>
                                            <p:strVal val="#ppt_h"/>
                                          </p:val>
                                        </p:tav>
                                        <p:tav tm="100000">
                                          <p:val>
                                            <p:strVal val="0"/>
                                          </p:val>
                                        </p:tav>
                                      </p:tavLst>
                                    </p:anim>
                                    <p:set>
                                      <p:cBhvr>
                                        <p:cTn id="60" dur="1" fill="hold">
                                          <p:stCondLst>
                                            <p:cond delay="500"/>
                                          </p:stCondLst>
                                        </p:cTn>
                                        <p:tgtEl>
                                          <p:spTgt spid="5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Shape 606"/>
          <p:cNvPicPr preferRelativeResize="0">
            <a:picLocks noGrp="1"/>
          </p:cNvPicPr>
          <p:nvPr>
            <p:ph type="body" idx="1"/>
          </p:nvPr>
        </p:nvPicPr>
        <p:blipFill rotWithShape="1">
          <a:blip r:embed="rId3">
            <a:alphaModFix/>
          </a:blip>
          <a:srcRect/>
          <a:stretch/>
        </p:blipFill>
        <p:spPr>
          <a:xfrm>
            <a:off x="-243069" y="0"/>
            <a:ext cx="12651130" cy="8450559"/>
          </a:xfrm>
          <a:prstGeom prst="rect">
            <a:avLst/>
          </a:prstGeom>
          <a:noFill/>
          <a:ln>
            <a:noFill/>
          </a:ln>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13" name="Shape 613"/>
          <p:cNvPicPr preferRelativeResize="0">
            <a:picLocks noGrp="1"/>
          </p:cNvPicPr>
          <p:nvPr>
            <p:ph type="body" idx="1"/>
          </p:nvPr>
        </p:nvPicPr>
        <p:blipFill rotWithShape="1">
          <a:blip r:embed="rId3">
            <a:alphaModFix/>
          </a:blip>
          <a:srcRect r="14950" b="63410"/>
          <a:stretch/>
        </p:blipFill>
        <p:spPr>
          <a:xfrm>
            <a:off x="1189489" y="286603"/>
            <a:ext cx="9679140" cy="6264668"/>
          </a:xfrm>
          <a:prstGeom prst="rect">
            <a:avLst/>
          </a:prstGeom>
          <a:noFill/>
          <a:ln>
            <a:noFill/>
          </a:ln>
        </p:spPr>
      </p:pic>
      <p:sp>
        <p:nvSpPr>
          <p:cNvPr id="614" name="Shape 614"/>
          <p:cNvSpPr/>
          <p:nvPr/>
        </p:nvSpPr>
        <p:spPr>
          <a:xfrm>
            <a:off x="6030410" y="405114"/>
            <a:ext cx="3981691" cy="61461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
                                        </p:tgtEl>
                                      </p:cBhvr>
                                    </p:animEffect>
                                    <p:set>
                                      <p:cBhvr>
                                        <p:cTn id="7" dur="1" fill="hold">
                                          <p:stCondLst>
                                            <p:cond delay="500"/>
                                          </p:stCondLst>
                                        </p:cTn>
                                        <p:tgtEl>
                                          <p:spTgt spid="6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21" name="Shape 621"/>
          <p:cNvPicPr preferRelativeResize="0">
            <a:picLocks noGrp="1"/>
          </p:cNvPicPr>
          <p:nvPr>
            <p:ph type="body" idx="1"/>
          </p:nvPr>
        </p:nvPicPr>
        <p:blipFill rotWithShape="1">
          <a:blip r:embed="rId3">
            <a:alphaModFix/>
          </a:blip>
          <a:srcRect/>
          <a:stretch/>
        </p:blipFill>
        <p:spPr>
          <a:xfrm>
            <a:off x="1097280" y="501761"/>
            <a:ext cx="9878681" cy="5726570"/>
          </a:xfrm>
          <a:prstGeom prst="rect">
            <a:avLst/>
          </a:prstGeom>
          <a:noFill/>
          <a:ln>
            <a:noFill/>
          </a:ln>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28" name="Shape 628"/>
          <p:cNvPicPr preferRelativeResize="0">
            <a:picLocks noGrp="1"/>
          </p:cNvPicPr>
          <p:nvPr>
            <p:ph type="body" idx="1"/>
          </p:nvPr>
        </p:nvPicPr>
        <p:blipFill rotWithShape="1">
          <a:blip r:embed="rId3">
            <a:alphaModFix/>
          </a:blip>
          <a:srcRect/>
          <a:stretch/>
        </p:blipFill>
        <p:spPr>
          <a:xfrm>
            <a:off x="-81023" y="-278883"/>
            <a:ext cx="12662704" cy="8438506"/>
          </a:xfrm>
          <a:prstGeom prst="rect">
            <a:avLst/>
          </a:prstGeom>
          <a:noFill/>
          <a:ln>
            <a:noFill/>
          </a:ln>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814" name="Shape 814"/>
          <p:cNvPicPr preferRelativeResize="0">
            <a:picLocks noGrp="1"/>
          </p:cNvPicPr>
          <p:nvPr>
            <p:ph type="body" idx="1"/>
          </p:nvPr>
        </p:nvPicPr>
        <p:blipFill rotWithShape="1">
          <a:blip r:embed="rId3">
            <a:alphaModFix/>
          </a:blip>
          <a:srcRect/>
          <a:stretch/>
        </p:blipFill>
        <p:spPr>
          <a:xfrm>
            <a:off x="-1450428" y="-1386175"/>
            <a:ext cx="13734394" cy="9149109"/>
          </a:xfrm>
          <a:prstGeom prst="rect">
            <a:avLst/>
          </a:prstGeom>
          <a:noFill/>
          <a:ln>
            <a:noFill/>
          </a:ln>
        </p:spPr>
      </p:pic>
      <p:sp>
        <p:nvSpPr>
          <p:cNvPr id="815" name="Shape 815"/>
          <p:cNvSpPr/>
          <p:nvPr/>
        </p:nvSpPr>
        <p:spPr>
          <a:xfrm>
            <a:off x="169984" y="466954"/>
            <a:ext cx="11584903" cy="1783086"/>
          </a:xfrm>
          <a:prstGeom prst="rect">
            <a:avLst/>
          </a:prstGeom>
          <a:solidFill>
            <a:srgbClr val="0F779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dirty="0">
                <a:solidFill>
                  <a:srgbClr val="FEFEFE"/>
                </a:solidFill>
                <a:latin typeface="Calibri"/>
                <a:ea typeface="Calibri"/>
                <a:cs typeface="Calibri"/>
                <a:sym typeface="Calibri"/>
              </a:rPr>
              <a:t>Maslow was wrong. Our most basic need is to belong and feel connected</a:t>
            </a:r>
            <a:endParaRPr dirty="0"/>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35" name="Shape 635"/>
          <p:cNvPicPr preferRelativeResize="0">
            <a:picLocks noGrp="1"/>
          </p:cNvPicPr>
          <p:nvPr>
            <p:ph type="body" idx="1"/>
          </p:nvPr>
        </p:nvPicPr>
        <p:blipFill rotWithShape="1">
          <a:blip r:embed="rId3">
            <a:alphaModFix/>
          </a:blip>
          <a:srcRect/>
          <a:stretch/>
        </p:blipFill>
        <p:spPr>
          <a:xfrm>
            <a:off x="297674" y="286603"/>
            <a:ext cx="11682123" cy="6186832"/>
          </a:xfrm>
          <a:prstGeom prst="rect">
            <a:avLst/>
          </a:prstGeom>
          <a:noFill/>
          <a:ln>
            <a:noFill/>
          </a:ln>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42" name="Shape 642"/>
          <p:cNvPicPr preferRelativeResize="0">
            <a:picLocks noGrp="1"/>
          </p:cNvPicPr>
          <p:nvPr>
            <p:ph type="body" idx="1"/>
          </p:nvPr>
        </p:nvPicPr>
        <p:blipFill rotWithShape="1">
          <a:blip r:embed="rId3">
            <a:alphaModFix/>
          </a:blip>
          <a:srcRect/>
          <a:stretch/>
        </p:blipFill>
        <p:spPr>
          <a:xfrm>
            <a:off x="-347284" y="-996023"/>
            <a:ext cx="13270670" cy="8843658"/>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153" name="Shape 153" descr="https://upload.wikimedia.org/wikipedia/commons/1/10/MRI_anterior_cingulate.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4" name="Shape 154"/>
          <p:cNvPicPr preferRelativeResize="0"/>
          <p:nvPr/>
        </p:nvPicPr>
        <p:blipFill rotWithShape="1">
          <a:blip r:embed="rId3">
            <a:alphaModFix/>
          </a:blip>
          <a:srcRect/>
          <a:stretch/>
        </p:blipFill>
        <p:spPr>
          <a:xfrm>
            <a:off x="2103120" y="474237"/>
            <a:ext cx="7555401" cy="5759212"/>
          </a:xfrm>
          <a:prstGeom prst="rect">
            <a:avLst/>
          </a:prstGeom>
          <a:noFill/>
          <a:ln>
            <a:noFill/>
          </a:ln>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49" name="Shape 649"/>
          <p:cNvPicPr preferRelativeResize="0">
            <a:picLocks noGrp="1"/>
          </p:cNvPicPr>
          <p:nvPr>
            <p:ph type="body" idx="1"/>
          </p:nvPr>
        </p:nvPicPr>
        <p:blipFill rotWithShape="1">
          <a:blip r:embed="rId3">
            <a:alphaModFix/>
          </a:blip>
          <a:srcRect/>
          <a:stretch/>
        </p:blipFill>
        <p:spPr>
          <a:xfrm>
            <a:off x="0" y="-521949"/>
            <a:ext cx="12477508" cy="8315090"/>
          </a:xfrm>
          <a:prstGeom prst="rect">
            <a:avLst/>
          </a:prstGeom>
          <a:noFill/>
          <a:ln>
            <a:noFill/>
          </a:ln>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56" name="Shape 656"/>
          <p:cNvPicPr preferRelativeResize="0">
            <a:picLocks noGrp="1"/>
          </p:cNvPicPr>
          <p:nvPr>
            <p:ph type="body" idx="1"/>
          </p:nvPr>
        </p:nvPicPr>
        <p:blipFill rotWithShape="1">
          <a:blip r:embed="rId3">
            <a:alphaModFix/>
          </a:blip>
          <a:srcRect/>
          <a:stretch/>
        </p:blipFill>
        <p:spPr>
          <a:xfrm>
            <a:off x="3414531" y="85697"/>
            <a:ext cx="5231758" cy="7855491"/>
          </a:xfrm>
          <a:prstGeom prst="rect">
            <a:avLst/>
          </a:prstGeom>
          <a:noFill/>
          <a:ln>
            <a:noFill/>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63" name="Shape 663"/>
          <p:cNvPicPr preferRelativeResize="0">
            <a:picLocks noGrp="1"/>
          </p:cNvPicPr>
          <p:nvPr>
            <p:ph type="body" idx="1"/>
          </p:nvPr>
        </p:nvPicPr>
        <p:blipFill rotWithShape="1">
          <a:blip r:embed="rId3">
            <a:alphaModFix/>
          </a:blip>
          <a:srcRect/>
          <a:stretch/>
        </p:blipFill>
        <p:spPr>
          <a:xfrm>
            <a:off x="1585731" y="535594"/>
            <a:ext cx="8345347" cy="5634722"/>
          </a:xfrm>
          <a:prstGeom prst="rect">
            <a:avLst/>
          </a:prstGeom>
          <a:noFill/>
          <a:ln w="9525" cap="flat" cmpd="sng">
            <a:solidFill>
              <a:srgbClr val="1C6294"/>
            </a:solidFill>
            <a:prstDash val="solid"/>
            <a:round/>
            <a:headEnd type="none" w="med" len="med"/>
            <a:tailEnd type="none" w="med" len="med"/>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70" name="Shape 670"/>
          <p:cNvPicPr preferRelativeResize="0">
            <a:picLocks noGrp="1"/>
          </p:cNvPicPr>
          <p:nvPr>
            <p:ph type="body" idx="1"/>
          </p:nvPr>
        </p:nvPicPr>
        <p:blipFill rotWithShape="1">
          <a:blip r:embed="rId3">
            <a:alphaModFix/>
          </a:blip>
          <a:srcRect/>
          <a:stretch/>
        </p:blipFill>
        <p:spPr>
          <a:xfrm>
            <a:off x="-208345" y="-203276"/>
            <a:ext cx="12685854" cy="7845594"/>
          </a:xfrm>
          <a:prstGeom prst="rect">
            <a:avLst/>
          </a:prstGeom>
          <a:noFill/>
          <a:ln>
            <a:noFill/>
          </a:ln>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677" name="Shape 677"/>
          <p:cNvPicPr preferRelativeResize="0">
            <a:picLocks noGrp="1"/>
          </p:cNvPicPr>
          <p:nvPr>
            <p:ph type="body" idx="1"/>
          </p:nvPr>
        </p:nvPicPr>
        <p:blipFill rotWithShape="1">
          <a:blip r:embed="rId3">
            <a:alphaModFix/>
          </a:blip>
          <a:srcRect/>
          <a:stretch/>
        </p:blipFill>
        <p:spPr>
          <a:xfrm>
            <a:off x="-104172" y="-301124"/>
            <a:ext cx="12296172" cy="8207695"/>
          </a:xfrm>
          <a:prstGeom prst="rect">
            <a:avLst/>
          </a:prstGeom>
          <a:noFill/>
          <a:ln>
            <a:noFill/>
          </a:ln>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Shape 691"/>
          <p:cNvPicPr preferRelativeResize="0">
            <a:picLocks noGrp="1"/>
          </p:cNvPicPr>
          <p:nvPr>
            <p:ph type="body" idx="1"/>
          </p:nvPr>
        </p:nvPicPr>
        <p:blipFill rotWithShape="1">
          <a:blip r:embed="rId3">
            <a:alphaModFix/>
          </a:blip>
          <a:srcRect/>
          <a:stretch/>
        </p:blipFill>
        <p:spPr>
          <a:xfrm>
            <a:off x="5450615" y="1922555"/>
            <a:ext cx="6023058" cy="3491505"/>
          </a:xfrm>
          <a:prstGeom prst="rect">
            <a:avLst/>
          </a:prstGeom>
          <a:noFill/>
          <a:ln>
            <a:noFill/>
          </a:ln>
        </p:spPr>
      </p:pic>
      <p:pic>
        <p:nvPicPr>
          <p:cNvPr id="692" name="Shape 692"/>
          <p:cNvPicPr preferRelativeResize="0"/>
          <p:nvPr/>
        </p:nvPicPr>
        <p:blipFill rotWithShape="1">
          <a:blip r:embed="rId4">
            <a:alphaModFix/>
          </a:blip>
          <a:srcRect/>
          <a:stretch/>
        </p:blipFill>
        <p:spPr>
          <a:xfrm>
            <a:off x="-431398" y="620307"/>
            <a:ext cx="5600700" cy="6096000"/>
          </a:xfrm>
          <a:prstGeom prst="rect">
            <a:avLst/>
          </a:prstGeom>
          <a:noFill/>
          <a:ln>
            <a:noFill/>
          </a:ln>
        </p:spPr>
      </p:pic>
      <p:sp>
        <p:nvSpPr>
          <p:cNvPr id="693" name="Shape 693"/>
          <p:cNvSpPr/>
          <p:nvPr/>
        </p:nvSpPr>
        <p:spPr>
          <a:xfrm>
            <a:off x="3865947" y="516135"/>
            <a:ext cx="5081286" cy="1162194"/>
          </a:xfrm>
          <a:prstGeom prst="curvedDownArrow">
            <a:avLst>
              <a:gd name="adj1" fmla="val 25000"/>
              <a:gd name="adj2" fmla="val 50000"/>
              <a:gd name="adj3" fmla="val 37947"/>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700" name="Shape 700"/>
          <p:cNvPicPr preferRelativeResize="0">
            <a:picLocks noGrp="1"/>
          </p:cNvPicPr>
          <p:nvPr>
            <p:ph type="body" idx="1"/>
          </p:nvPr>
        </p:nvPicPr>
        <p:blipFill rotWithShape="1">
          <a:blip r:embed="rId3">
            <a:alphaModFix/>
          </a:blip>
          <a:srcRect/>
          <a:stretch/>
        </p:blipFill>
        <p:spPr>
          <a:xfrm>
            <a:off x="0" y="-842962"/>
            <a:ext cx="12192000" cy="9144001"/>
          </a:xfrm>
          <a:prstGeom prst="rect">
            <a:avLst/>
          </a:prstGeom>
          <a:noFill/>
          <a:ln>
            <a:noFill/>
          </a:ln>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Shape 722"/>
          <p:cNvPicPr preferRelativeResize="0"/>
          <p:nvPr/>
        </p:nvPicPr>
        <p:blipFill rotWithShape="1">
          <a:blip r:embed="rId3">
            <a:alphaModFix/>
          </a:blip>
          <a:srcRect/>
          <a:stretch/>
        </p:blipFill>
        <p:spPr>
          <a:xfrm>
            <a:off x="6629400" y="506175"/>
            <a:ext cx="5987143" cy="5987143"/>
          </a:xfrm>
          <a:prstGeom prst="rect">
            <a:avLst/>
          </a:prstGeom>
          <a:noFill/>
          <a:ln>
            <a:noFill/>
          </a:ln>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Shape 728"/>
          <p:cNvPicPr preferRelativeResize="0"/>
          <p:nvPr/>
        </p:nvPicPr>
        <p:blipFill rotWithShape="1">
          <a:blip r:embed="rId3">
            <a:alphaModFix/>
          </a:blip>
          <a:srcRect/>
          <a:stretch/>
        </p:blipFill>
        <p:spPr>
          <a:xfrm>
            <a:off x="6629400" y="506175"/>
            <a:ext cx="5987143" cy="5987143"/>
          </a:xfrm>
          <a:prstGeom prst="rect">
            <a:avLst/>
          </a:prstGeom>
          <a:noFill/>
          <a:ln>
            <a:noFill/>
          </a:ln>
        </p:spPr>
      </p:pic>
      <p:sp>
        <p:nvSpPr>
          <p:cNvPr id="729" name="Shape 729"/>
          <p:cNvSpPr/>
          <p:nvPr/>
        </p:nvSpPr>
        <p:spPr>
          <a:xfrm rot="-1661131">
            <a:off x="135750" y="971988"/>
            <a:ext cx="5305052" cy="4549342"/>
          </a:xfrm>
          <a:prstGeom prst="irregularSeal1">
            <a:avLst/>
          </a:prstGeom>
          <a:gradFill>
            <a:gsLst>
              <a:gs pos="0">
                <a:srgbClr val="07678B"/>
              </a:gs>
              <a:gs pos="50000">
                <a:srgbClr val="0A95CA"/>
              </a:gs>
              <a:gs pos="100000">
                <a:srgbClr val="0DB3F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b="1">
                <a:solidFill>
                  <a:schemeClr val="lt1"/>
                </a:solidFill>
                <a:latin typeface="Nunito"/>
                <a:ea typeface="Nunito"/>
                <a:cs typeface="Nunito"/>
                <a:sym typeface="Nunito"/>
              </a:rPr>
              <a:t>NEW!</a:t>
            </a:r>
            <a:endParaRPr sz="1800">
              <a:solidFill>
                <a:schemeClr val="lt1"/>
              </a:solidFill>
              <a:latin typeface="Calibri"/>
              <a:ea typeface="Calibri"/>
              <a:cs typeface="Calibri"/>
              <a:sym typeface="Calibri"/>
            </a:endParaRPr>
          </a:p>
        </p:txBody>
      </p:sp>
      <p:sp>
        <p:nvSpPr>
          <p:cNvPr id="730" name="Shape 730"/>
          <p:cNvSpPr/>
          <p:nvPr/>
        </p:nvSpPr>
        <p:spPr>
          <a:xfrm>
            <a:off x="5399314" y="2808517"/>
            <a:ext cx="1785257" cy="538832"/>
          </a:xfrm>
          <a:prstGeom prst="leftArrow">
            <a:avLst>
              <a:gd name="adj1" fmla="val 50000"/>
              <a:gd name="adj2" fmla="val 50000"/>
            </a:avLst>
          </a:prstGeom>
          <a:gradFill>
            <a:gsLst>
              <a:gs pos="0">
                <a:srgbClr val="406E6B"/>
              </a:gs>
              <a:gs pos="48000">
                <a:srgbClr val="65A5A1"/>
              </a:gs>
              <a:gs pos="100000">
                <a:srgbClr val="9FC7C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1" name="Shape 731"/>
          <p:cNvSpPr/>
          <p:nvPr/>
        </p:nvSpPr>
        <p:spPr>
          <a:xfrm>
            <a:off x="9020882" y="702100"/>
            <a:ext cx="1204177" cy="3847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400" b="0" cap="none">
                <a:solidFill>
                  <a:srgbClr val="00B050"/>
                </a:solidFill>
                <a:latin typeface="Calibri"/>
                <a:ea typeface="Calibri"/>
                <a:cs typeface="Calibri"/>
                <a:sym typeface="Calibri"/>
              </a:rPr>
              <a:t>!</a:t>
            </a:r>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Shape 737"/>
          <p:cNvPicPr preferRelativeResize="0"/>
          <p:nvPr/>
        </p:nvPicPr>
        <p:blipFill rotWithShape="1">
          <a:blip r:embed="rId3">
            <a:alphaModFix/>
          </a:blip>
          <a:srcRect/>
          <a:stretch/>
        </p:blipFill>
        <p:spPr>
          <a:xfrm>
            <a:off x="6629400" y="506175"/>
            <a:ext cx="5987143" cy="5987143"/>
          </a:xfrm>
          <a:prstGeom prst="rect">
            <a:avLst/>
          </a:prstGeom>
          <a:noFill/>
          <a:ln>
            <a:noFill/>
          </a:ln>
        </p:spPr>
      </p:pic>
      <p:sp>
        <p:nvSpPr>
          <p:cNvPr id="738" name="Shape 738"/>
          <p:cNvSpPr/>
          <p:nvPr/>
        </p:nvSpPr>
        <p:spPr>
          <a:xfrm>
            <a:off x="5399314" y="2808517"/>
            <a:ext cx="1785257" cy="538832"/>
          </a:xfrm>
          <a:prstGeom prst="leftArrow">
            <a:avLst>
              <a:gd name="adj1" fmla="val 50000"/>
              <a:gd name="adj2" fmla="val 50000"/>
            </a:avLst>
          </a:prstGeom>
          <a:gradFill>
            <a:gsLst>
              <a:gs pos="0">
                <a:srgbClr val="406E6B"/>
              </a:gs>
              <a:gs pos="48000">
                <a:srgbClr val="65A5A1"/>
              </a:gs>
              <a:gs pos="100000">
                <a:srgbClr val="9FC7C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Shape 739"/>
          <p:cNvSpPr/>
          <p:nvPr/>
        </p:nvSpPr>
        <p:spPr>
          <a:xfrm>
            <a:off x="9020882" y="702100"/>
            <a:ext cx="1204177" cy="3847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400" b="0" cap="none">
                <a:solidFill>
                  <a:srgbClr val="00B050"/>
                </a:solidFill>
                <a:latin typeface="Calibri"/>
                <a:ea typeface="Calibri"/>
                <a:cs typeface="Calibri"/>
                <a:sym typeface="Calibri"/>
              </a:rPr>
              <a:t>!</a:t>
            </a:r>
            <a:endParaRPr/>
          </a:p>
        </p:txBody>
      </p:sp>
      <p:sp>
        <p:nvSpPr>
          <p:cNvPr id="740" name="Shape 740"/>
          <p:cNvSpPr/>
          <p:nvPr/>
        </p:nvSpPr>
        <p:spPr>
          <a:xfrm rot="-176917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077412" y="3640943"/>
            <a:ext cx="6509750" cy="16838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320"/>
              <a:buFont typeface="Calibri"/>
              <a:buNone/>
            </a:pPr>
            <a:br>
              <a:rPr lang="en-US" sz="4320" b="0" i="0" u="none" strike="noStrike" cap="none">
                <a:solidFill>
                  <a:schemeClr val="dk1"/>
                </a:solidFill>
                <a:latin typeface="Calibri"/>
                <a:ea typeface="Calibri"/>
                <a:cs typeface="Calibri"/>
                <a:sym typeface="Calibri"/>
              </a:rPr>
            </a:br>
            <a:r>
              <a:rPr lang="en-US" sz="8010" b="0" i="0" u="none" strike="noStrike" cap="none">
                <a:solidFill>
                  <a:schemeClr val="dk1"/>
                </a:solidFill>
                <a:latin typeface="Calibri"/>
                <a:ea typeface="Calibri"/>
                <a:cs typeface="Calibri"/>
                <a:sym typeface="Calibri"/>
              </a:rPr>
              <a:t>What happens in the brain when you learn?</a:t>
            </a:r>
            <a:endParaRPr/>
          </a:p>
        </p:txBody>
      </p:sp>
      <p:pic>
        <p:nvPicPr>
          <p:cNvPr id="161" name="Shape 161"/>
          <p:cNvPicPr preferRelativeResize="0"/>
          <p:nvPr/>
        </p:nvPicPr>
        <p:blipFill rotWithShape="1">
          <a:blip r:embed="rId5">
            <a:alphaModFix/>
          </a:blip>
          <a:srcRect/>
          <a:stretch/>
        </p:blipFill>
        <p:spPr>
          <a:xfrm>
            <a:off x="7283907" y="1150538"/>
            <a:ext cx="4414106" cy="3634740"/>
          </a:xfrm>
          <a:prstGeom prst="rect">
            <a:avLst/>
          </a:prstGeom>
          <a:noFill/>
          <a:ln>
            <a:noFill/>
          </a:ln>
        </p:spPr>
      </p:pic>
      <p:pic>
        <p:nvPicPr>
          <p:cNvPr id="2" name="One Minute Twinkle Twinkle">
            <a:hlinkClick r:id="" action="ppaction://media"/>
            <a:extLst>
              <a:ext uri="{FF2B5EF4-FFF2-40B4-BE49-F238E27FC236}">
                <a16:creationId xmlns:a16="http://schemas.microsoft.com/office/drawing/2014/main" id="{820EF40C-ECBF-411B-A0DD-DDAA519A281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7849" y="5324800"/>
            <a:ext cx="6507163" cy="1279525"/>
          </a:xfrm>
          <a:prstGeom prst="rect">
            <a:avLst/>
          </a:prstGeom>
          <a:ln>
            <a:solidFill>
              <a:schemeClr val="accent1">
                <a:lumMod val="50000"/>
              </a:schemeClr>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747" name="Shape 74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748" name="Shape 748"/>
          <p:cNvPicPr preferRelativeResize="0"/>
          <p:nvPr/>
        </p:nvPicPr>
        <p:blipFill rotWithShape="1">
          <a:blip r:embed="rId3">
            <a:alphaModFix/>
          </a:blip>
          <a:srcRect/>
          <a:stretch/>
        </p:blipFill>
        <p:spPr>
          <a:xfrm>
            <a:off x="304799" y="485198"/>
            <a:ext cx="11328671" cy="5927793"/>
          </a:xfrm>
          <a:prstGeom prst="rect">
            <a:avLst/>
          </a:prstGeom>
          <a:noFill/>
          <a:ln w="9525" cap="flat" cmpd="sng">
            <a:solidFill>
              <a:srgbClr val="124163"/>
            </a:solidFill>
            <a:prstDash val="solid"/>
            <a:round/>
            <a:headEnd type="none" w="med" len="med"/>
            <a:tailEnd type="none" w="med" len="med"/>
          </a:ln>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889462" y="1284130"/>
            <a:ext cx="10058400" cy="3260161"/>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It is literally neurologically impossible to learn deeply about something you don’t care about. </a:t>
            </a:r>
            <a:endParaRPr/>
          </a:p>
        </p:txBody>
      </p:sp>
      <p:sp>
        <p:nvSpPr>
          <p:cNvPr id="754" name="Shape 754"/>
          <p:cNvSpPr txBox="1"/>
          <p:nvPr/>
        </p:nvSpPr>
        <p:spPr>
          <a:xfrm>
            <a:off x="4710546" y="4890654"/>
            <a:ext cx="55406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chemeClr val="dk1"/>
                </a:solidFill>
                <a:latin typeface="Calibri"/>
                <a:ea typeface="Calibri"/>
                <a:cs typeface="Calibri"/>
                <a:sym typeface="Calibri"/>
              </a:rPr>
              <a:t>Dr. Mary Helen Immordino-Yang</a:t>
            </a:r>
            <a:endParaRP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Shape 760"/>
          <p:cNvPicPr preferRelativeResize="0"/>
          <p:nvPr/>
        </p:nvPicPr>
        <p:blipFill rotWithShape="1">
          <a:blip r:embed="rId3">
            <a:alphaModFix/>
          </a:blip>
          <a:srcRect/>
          <a:stretch/>
        </p:blipFill>
        <p:spPr>
          <a:xfrm>
            <a:off x="6629400" y="506175"/>
            <a:ext cx="5987143" cy="5987143"/>
          </a:xfrm>
          <a:prstGeom prst="rect">
            <a:avLst/>
          </a:prstGeom>
          <a:noFill/>
          <a:ln>
            <a:noFill/>
          </a:ln>
        </p:spPr>
      </p:pic>
      <p:sp>
        <p:nvSpPr>
          <p:cNvPr id="761" name="Shape 761"/>
          <p:cNvSpPr/>
          <p:nvPr/>
        </p:nvSpPr>
        <p:spPr>
          <a:xfrm>
            <a:off x="5399314" y="2808517"/>
            <a:ext cx="1785257" cy="538832"/>
          </a:xfrm>
          <a:prstGeom prst="leftArrow">
            <a:avLst>
              <a:gd name="adj1" fmla="val 50000"/>
              <a:gd name="adj2" fmla="val 50000"/>
            </a:avLst>
          </a:prstGeom>
          <a:gradFill>
            <a:gsLst>
              <a:gs pos="0">
                <a:srgbClr val="406E6B"/>
              </a:gs>
              <a:gs pos="48000">
                <a:srgbClr val="65A5A1"/>
              </a:gs>
              <a:gs pos="100000">
                <a:srgbClr val="9FC7C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Shape 762"/>
          <p:cNvSpPr/>
          <p:nvPr/>
        </p:nvSpPr>
        <p:spPr>
          <a:xfrm>
            <a:off x="9020882" y="702100"/>
            <a:ext cx="1204177" cy="3847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400" b="0" cap="none">
                <a:solidFill>
                  <a:srgbClr val="FF0000"/>
                </a:solidFill>
                <a:latin typeface="Calibri"/>
                <a:ea typeface="Calibri"/>
                <a:cs typeface="Calibri"/>
                <a:sym typeface="Calibri"/>
              </a:rPr>
              <a:t>!</a:t>
            </a:r>
            <a:endParaRPr/>
          </a:p>
        </p:txBody>
      </p:sp>
      <p:pic>
        <p:nvPicPr>
          <p:cNvPr id="763" name="Shape 763"/>
          <p:cNvPicPr preferRelativeResize="0"/>
          <p:nvPr/>
        </p:nvPicPr>
        <p:blipFill rotWithShape="1">
          <a:blip r:embed="rId4">
            <a:alphaModFix/>
          </a:blip>
          <a:srcRect/>
          <a:stretch/>
        </p:blipFill>
        <p:spPr>
          <a:xfrm rot="-2265332">
            <a:off x="853980" y="1384720"/>
            <a:ext cx="5571754" cy="4230050"/>
          </a:xfrm>
          <a:prstGeom prst="rect">
            <a:avLst/>
          </a:prstGeom>
          <a:noFill/>
          <a:ln>
            <a:noFill/>
          </a:ln>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768"/>
        <p:cNvGrpSpPr/>
        <p:nvPr/>
      </p:nvGrpSpPr>
      <p:grpSpPr>
        <a:xfrm>
          <a:off x="0" y="0"/>
          <a:ext cx="0" cy="0"/>
          <a:chOff x="0" y="0"/>
          <a:chExt cx="0" cy="0"/>
        </a:xfrm>
      </p:grpSpPr>
      <p:pic>
        <p:nvPicPr>
          <p:cNvPr id="769" name="Shape 769"/>
          <p:cNvPicPr preferRelativeResize="0"/>
          <p:nvPr/>
        </p:nvPicPr>
        <p:blipFill rotWithShape="1">
          <a:blip r:embed="rId3">
            <a:alphaModFix/>
          </a:blip>
          <a:srcRect/>
          <a:stretch/>
        </p:blipFill>
        <p:spPr>
          <a:xfrm>
            <a:off x="686884" y="-123371"/>
            <a:ext cx="10728960" cy="6981371"/>
          </a:xfrm>
          <a:prstGeom prst="rect">
            <a:avLst/>
          </a:prstGeom>
          <a:noFill/>
          <a:ln>
            <a:noFill/>
          </a:ln>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776" name="Shape 776"/>
          <p:cNvPicPr preferRelativeResize="0">
            <a:picLocks noGrp="1"/>
          </p:cNvPicPr>
          <p:nvPr>
            <p:ph type="body" idx="1"/>
          </p:nvPr>
        </p:nvPicPr>
        <p:blipFill rotWithShape="1">
          <a:blip r:embed="rId3">
            <a:alphaModFix/>
          </a:blip>
          <a:srcRect r="6248"/>
          <a:stretch/>
        </p:blipFill>
        <p:spPr>
          <a:xfrm>
            <a:off x="6437799" y="3181437"/>
            <a:ext cx="3603015" cy="2882389"/>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pic>
        <p:nvPicPr>
          <p:cNvPr id="777" name="Shape 777"/>
          <p:cNvPicPr preferRelativeResize="0"/>
          <p:nvPr/>
        </p:nvPicPr>
        <p:blipFill rotWithShape="1">
          <a:blip r:embed="rId4">
            <a:alphaModFix/>
          </a:blip>
          <a:srcRect r="8215"/>
          <a:stretch/>
        </p:blipFill>
        <p:spPr>
          <a:xfrm>
            <a:off x="3950793" y="235183"/>
            <a:ext cx="3829050" cy="2917357"/>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pic>
        <p:nvPicPr>
          <p:cNvPr id="778" name="Shape 778"/>
          <p:cNvPicPr preferRelativeResize="0"/>
          <p:nvPr/>
        </p:nvPicPr>
        <p:blipFill rotWithShape="1">
          <a:blip r:embed="rId5">
            <a:alphaModFix/>
          </a:blip>
          <a:srcRect r="6441"/>
          <a:stretch/>
        </p:blipFill>
        <p:spPr>
          <a:xfrm>
            <a:off x="1593753" y="3182964"/>
            <a:ext cx="3593709" cy="2880862"/>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sp>
        <p:nvSpPr>
          <p:cNvPr id="779" name="Shape 779"/>
          <p:cNvSpPr/>
          <p:nvPr/>
        </p:nvSpPr>
        <p:spPr>
          <a:xfrm rot="2419686">
            <a:off x="4409171" y="2652738"/>
            <a:ext cx="662617" cy="999603"/>
          </a:xfrm>
          <a:prstGeom prst="upDownArrow">
            <a:avLst>
              <a:gd name="adj1" fmla="val 50000"/>
              <a:gd name="adj2" fmla="val 50000"/>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Shape 780"/>
          <p:cNvSpPr/>
          <p:nvPr/>
        </p:nvSpPr>
        <p:spPr>
          <a:xfrm rot="-2292841">
            <a:off x="6664046" y="2667187"/>
            <a:ext cx="662617" cy="999603"/>
          </a:xfrm>
          <a:prstGeom prst="upDownArrow">
            <a:avLst>
              <a:gd name="adj1" fmla="val 50000"/>
              <a:gd name="adj2" fmla="val 50000"/>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1" name="Shape 781"/>
          <p:cNvSpPr/>
          <p:nvPr/>
        </p:nvSpPr>
        <p:spPr>
          <a:xfrm rot="-5400000">
            <a:off x="5481323" y="3984308"/>
            <a:ext cx="662617" cy="1250335"/>
          </a:xfrm>
          <a:prstGeom prst="upDownArrow">
            <a:avLst>
              <a:gd name="adj1" fmla="val 50000"/>
              <a:gd name="adj2" fmla="val 50000"/>
            </a:avLst>
          </a:prstGeom>
          <a:solidFill>
            <a:schemeClr val="accent1"/>
          </a:solidFill>
          <a:ln w="15875" cap="flat" cmpd="sng">
            <a:solidFill>
              <a:srgbClr val="147EA6"/>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Reflection</a:t>
            </a:r>
            <a:endParaRPr/>
          </a:p>
        </p:txBody>
      </p:sp>
      <p:sp>
        <p:nvSpPr>
          <p:cNvPr id="277" name="Shape 27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777240" marR="0" lvl="0" indent="-685800" algn="l" rtl="0">
              <a:lnSpc>
                <a:spcPct val="90000"/>
              </a:lnSpc>
              <a:spcBef>
                <a:spcPts val="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was surprising?</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did you already know, but now see in a new way?</a:t>
            </a:r>
            <a:endParaRPr/>
          </a:p>
          <a:p>
            <a:pPr marL="777240" marR="0" lvl="0" indent="-685800" algn="l" rtl="0">
              <a:lnSpc>
                <a:spcPct val="90000"/>
              </a:lnSpc>
              <a:spcBef>
                <a:spcPts val="1400"/>
              </a:spcBef>
              <a:spcAft>
                <a:spcPts val="0"/>
              </a:spcAft>
              <a:buClr>
                <a:schemeClr val="accent1"/>
              </a:buClr>
              <a:buSzPts val="4800"/>
              <a:buFont typeface="Arial"/>
              <a:buChar char="•"/>
            </a:pPr>
            <a:r>
              <a:rPr lang="en-US" sz="4800" b="0" i="0" u="none" strike="noStrike" cap="none">
                <a:solidFill>
                  <a:srgbClr val="3F3F3F"/>
                </a:solidFill>
                <a:latin typeface="Calibri"/>
                <a:ea typeface="Calibri"/>
                <a:cs typeface="Calibri"/>
                <a:sym typeface="Calibri"/>
              </a:rPr>
              <a:t>What new questions do you have?</a:t>
            </a:r>
            <a:endParaRPr/>
          </a:p>
          <a:p>
            <a:pPr marL="91440" marR="0" lvl="0" indent="3556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5" name="Four Minutes A">
            <a:hlinkClick r:id="" action="ppaction://media"/>
            <a:extLst>
              <a:ext uri="{FF2B5EF4-FFF2-40B4-BE49-F238E27FC236}">
                <a16:creationId xmlns:a16="http://schemas.microsoft.com/office/drawing/2014/main" id="{F66DE036-0951-4E62-BCE7-E1BD46C33A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3392" y="5051132"/>
            <a:ext cx="8280781" cy="1635923"/>
          </a:xfrm>
          <a:prstGeom prst="rect">
            <a:avLst/>
          </a:prstGeom>
        </p:spPr>
      </p:pic>
    </p:spTree>
    <p:extLst>
      <p:ext uri="{BB962C8B-B14F-4D97-AF65-F5344CB8AC3E}">
        <p14:creationId xmlns:p14="http://schemas.microsoft.com/office/powerpoint/2010/main" val="2671654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1097280" y="0"/>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r>
              <a:rPr lang="en-US" sz="4800" b="0" i="0" u="none" strike="noStrike" cap="none" dirty="0">
                <a:solidFill>
                  <a:schemeClr val="dk1"/>
                </a:solidFill>
                <a:latin typeface="Calibri"/>
                <a:ea typeface="Calibri"/>
                <a:cs typeface="Calibri"/>
                <a:sym typeface="Calibri"/>
              </a:rPr>
              <a:t>PBIS Connections</a:t>
            </a:r>
            <a:endParaRPr sz="4800" b="0" i="0" u="none" strike="noStrike" cap="none" dirty="0">
              <a:solidFill>
                <a:schemeClr val="dk1"/>
              </a:solidFill>
              <a:latin typeface="Calibri"/>
              <a:ea typeface="Calibri"/>
              <a:cs typeface="Calibri"/>
              <a:sym typeface="Calibri"/>
            </a:endParaRPr>
          </a:p>
        </p:txBody>
      </p:sp>
      <p:sp>
        <p:nvSpPr>
          <p:cNvPr id="707" name="Shape 707"/>
          <p:cNvSpPr txBox="1">
            <a:spLocks noGrp="1"/>
          </p:cNvSpPr>
          <p:nvPr>
            <p:ph type="body" idx="1"/>
          </p:nvPr>
        </p:nvSpPr>
        <p:spPr>
          <a:xfrm>
            <a:off x="1097280" y="1568332"/>
            <a:ext cx="10058400" cy="4023360"/>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0"/>
              </a:spcBef>
              <a:spcAft>
                <a:spcPts val="0"/>
              </a:spcAft>
              <a:buClr>
                <a:schemeClr val="accent1"/>
              </a:buClr>
              <a:buSzPts val="2000"/>
              <a:buFont typeface="Calibri"/>
              <a:buChar char=" "/>
            </a:pPr>
            <a:r>
              <a:rPr lang="en-US" sz="2400" b="1" i="0" u="none" strike="noStrike" cap="none" dirty="0">
                <a:solidFill>
                  <a:srgbClr val="3F3F3F"/>
                </a:solidFill>
                <a:latin typeface="Calibri"/>
                <a:ea typeface="Calibri"/>
                <a:cs typeface="Calibri"/>
                <a:sym typeface="Calibri"/>
              </a:rPr>
              <a:t>The pattern-seeking brain operates best when there are:</a:t>
            </a:r>
            <a:endParaRPr sz="2400" b="1" dirty="0"/>
          </a:p>
          <a:p>
            <a:pPr marL="91440" marR="0" lvl="0" indent="-91440" algn="l" rtl="0">
              <a:lnSpc>
                <a:spcPct val="90000"/>
              </a:lnSpc>
              <a:spcBef>
                <a:spcPts val="1400"/>
              </a:spcBef>
              <a:spcAft>
                <a:spcPts val="0"/>
              </a:spcAft>
              <a:buClr>
                <a:schemeClr val="accent1"/>
              </a:buClr>
              <a:buSzPts val="2000"/>
              <a:buFont typeface="Arial"/>
              <a:buChar char="•"/>
            </a:pPr>
            <a:r>
              <a:rPr lang="en-US" sz="2400" b="1" i="0" u="none" strike="noStrike" cap="none" dirty="0">
                <a:solidFill>
                  <a:srgbClr val="3F3F3F"/>
                </a:solidFill>
                <a:latin typeface="Calibri"/>
                <a:ea typeface="Calibri"/>
                <a:cs typeface="Calibri"/>
                <a:sym typeface="Calibri"/>
              </a:rPr>
              <a:t>Predictable environments</a:t>
            </a:r>
            <a:r>
              <a:rPr lang="en-US" sz="2400" b="0" i="0" u="none" strike="noStrike" cap="none" dirty="0">
                <a:solidFill>
                  <a:srgbClr val="3F3F3F"/>
                </a:solidFill>
                <a:latin typeface="Calibri"/>
                <a:ea typeface="Calibri"/>
                <a:cs typeface="Calibri"/>
                <a:sym typeface="Calibri"/>
              </a:rPr>
              <a:t>, which are supported through PBIS systems and procedures</a:t>
            </a:r>
            <a:endParaRPr sz="2400" dirty="0"/>
          </a:p>
          <a:p>
            <a:pPr marL="91440" marR="0" lvl="0" indent="-91440" algn="l" rtl="0">
              <a:lnSpc>
                <a:spcPct val="90000"/>
              </a:lnSpc>
              <a:spcBef>
                <a:spcPts val="1400"/>
              </a:spcBef>
              <a:spcAft>
                <a:spcPts val="0"/>
              </a:spcAft>
              <a:buClr>
                <a:schemeClr val="accent1"/>
              </a:buClr>
              <a:buSzPts val="2000"/>
              <a:buFont typeface="Arial"/>
              <a:buChar char="•"/>
            </a:pPr>
            <a:r>
              <a:rPr lang="en-US" sz="2400" b="1" i="0" u="none" strike="noStrike" cap="none" dirty="0">
                <a:solidFill>
                  <a:srgbClr val="3F3F3F"/>
                </a:solidFill>
                <a:latin typeface="Calibri"/>
                <a:ea typeface="Calibri"/>
                <a:cs typeface="Calibri"/>
                <a:sym typeface="Calibri"/>
              </a:rPr>
              <a:t>Positive social interactions</a:t>
            </a:r>
            <a:r>
              <a:rPr lang="en-US" sz="2400" b="0" i="0" u="none" strike="noStrike" cap="none" dirty="0">
                <a:solidFill>
                  <a:srgbClr val="3F3F3F"/>
                </a:solidFill>
                <a:latin typeface="Calibri"/>
                <a:ea typeface="Calibri"/>
                <a:cs typeface="Calibri"/>
                <a:sym typeface="Calibri"/>
              </a:rPr>
              <a:t>, which are supported through PBIS systems and procedures that reduce, mitigate, or prevent conflict</a:t>
            </a:r>
            <a:r>
              <a:rPr lang="en-US" sz="2400" dirty="0"/>
              <a:t>. (D</a:t>
            </a:r>
            <a:r>
              <a:rPr lang="en-US" sz="2400" b="0" i="0" u="none" strike="noStrike" cap="none" dirty="0">
                <a:solidFill>
                  <a:srgbClr val="3F3F3F"/>
                </a:solidFill>
                <a:latin typeface="Calibri"/>
                <a:ea typeface="Calibri"/>
                <a:cs typeface="Calibri"/>
                <a:sym typeface="Calibri"/>
              </a:rPr>
              <a:t>eveloping a positive culture and good relationships should be the target, not just a well-behaved classroom.)</a:t>
            </a:r>
            <a:endParaRPr sz="2400" dirty="0"/>
          </a:p>
          <a:p>
            <a:pPr marL="91440" marR="0" lvl="0" indent="-91440" algn="l" rtl="0">
              <a:lnSpc>
                <a:spcPct val="90000"/>
              </a:lnSpc>
              <a:spcBef>
                <a:spcPts val="1400"/>
              </a:spcBef>
              <a:spcAft>
                <a:spcPts val="0"/>
              </a:spcAft>
              <a:buClr>
                <a:schemeClr val="accent1"/>
              </a:buClr>
              <a:buSzPts val="2000"/>
              <a:buFont typeface="Arial"/>
              <a:buChar char="•"/>
            </a:pPr>
            <a:r>
              <a:rPr lang="en-US" sz="2400" b="1" i="0" u="none" strike="noStrike" cap="none" dirty="0">
                <a:solidFill>
                  <a:srgbClr val="3F3F3F"/>
                </a:solidFill>
                <a:latin typeface="Calibri"/>
                <a:ea typeface="Calibri"/>
                <a:cs typeface="Calibri"/>
                <a:sym typeface="Calibri"/>
              </a:rPr>
              <a:t>Challenging activities</a:t>
            </a:r>
            <a:r>
              <a:rPr lang="en-US" sz="2400" b="0" i="0" u="none" strike="noStrike" cap="none" dirty="0">
                <a:solidFill>
                  <a:srgbClr val="3F3F3F"/>
                </a:solidFill>
                <a:latin typeface="Calibri"/>
                <a:ea typeface="Calibri"/>
                <a:cs typeface="Calibri"/>
                <a:sym typeface="Calibri"/>
              </a:rPr>
              <a:t>, which students can pursue more deeply when not </a:t>
            </a:r>
            <a:r>
              <a:rPr lang="en-US" sz="2400" dirty="0"/>
              <a:t>distracted by social issues or other perceived threats. </a:t>
            </a:r>
            <a:endParaRPr sz="2400" b="0" i="0" u="none" strike="noStrike" cap="none" dirty="0">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chemeClr val="accent1"/>
              </a:buClr>
              <a:buSzPts val="2000"/>
              <a:buFont typeface="Arial"/>
              <a:buChar char="•"/>
            </a:pPr>
            <a:r>
              <a:rPr lang="en-US" sz="2400" b="0" i="1" u="none" strike="noStrike" cap="none" dirty="0">
                <a:solidFill>
                  <a:srgbClr val="3F3F3F"/>
                </a:solidFill>
                <a:latin typeface="Calibri"/>
                <a:ea typeface="Calibri"/>
                <a:cs typeface="Calibri"/>
                <a:sym typeface="Calibri"/>
              </a:rPr>
              <a:t>The culture of our classroom is a story, with you and the students characters within it. </a:t>
            </a:r>
            <a:r>
              <a:rPr lang="en-US" sz="2400" i="1" dirty="0"/>
              <a:t>PBIS strategies can help us </a:t>
            </a:r>
            <a:r>
              <a:rPr lang="en-US" sz="2400" b="0" i="1" u="none" strike="noStrike" cap="none" dirty="0">
                <a:solidFill>
                  <a:srgbClr val="3F3F3F"/>
                </a:solidFill>
                <a:latin typeface="Calibri"/>
                <a:ea typeface="Calibri"/>
                <a:cs typeface="Calibri"/>
                <a:sym typeface="Calibri"/>
              </a:rPr>
              <a:t>act with intentionality to be sure the story they are experiencing is the one we want to be telling. </a:t>
            </a:r>
            <a:endParaRPr sz="2400" b="0" i="1" u="none" strike="noStrike" cap="none" dirty="0">
              <a:solidFill>
                <a:srgbClr val="3F3F3F"/>
              </a:solidFill>
              <a:latin typeface="Calibri"/>
              <a:ea typeface="Calibri"/>
              <a:cs typeface="Calibri"/>
              <a:sym typeface="Calibri"/>
            </a:endParaRPr>
          </a:p>
          <a:p>
            <a:pPr marL="91440" marR="0" lvl="0" indent="35560" algn="l" rtl="0">
              <a:lnSpc>
                <a:spcPct val="90000"/>
              </a:lnSpc>
              <a:spcBef>
                <a:spcPts val="1400"/>
              </a:spcBef>
              <a:spcAft>
                <a:spcPts val="0"/>
              </a:spcAft>
              <a:buClr>
                <a:schemeClr val="accent1"/>
              </a:buClr>
              <a:buSzPts val="2000"/>
              <a:buFont typeface="Calibri"/>
              <a:buNone/>
            </a:pPr>
            <a:endParaRPr sz="2400" b="0" i="0" u="none" strike="noStrike" cap="none" dirty="0">
              <a:solidFill>
                <a:srgbClr val="3F3F3F"/>
              </a:solidFill>
              <a:latin typeface="Calibri"/>
              <a:ea typeface="Calibri"/>
              <a:cs typeface="Calibri"/>
              <a:sym typeface="Calibri"/>
            </a:endParaRP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Shape 787"/>
          <p:cNvPicPr preferRelativeResize="0"/>
          <p:nvPr/>
        </p:nvPicPr>
        <p:blipFill rotWithShape="1">
          <a:blip r:embed="rId3">
            <a:alphaModFix/>
          </a:blip>
          <a:srcRect/>
          <a:stretch/>
        </p:blipFill>
        <p:spPr>
          <a:xfrm>
            <a:off x="-4661468" y="0"/>
            <a:ext cx="10354350" cy="6875935"/>
          </a:xfrm>
          <a:prstGeom prst="rect">
            <a:avLst/>
          </a:prstGeom>
          <a:noFill/>
          <a:ln>
            <a:noFill/>
          </a:ln>
        </p:spPr>
      </p:pic>
      <p:pic>
        <p:nvPicPr>
          <p:cNvPr id="788" name="Shape 788"/>
          <p:cNvPicPr preferRelativeResize="0"/>
          <p:nvPr/>
        </p:nvPicPr>
        <p:blipFill rotWithShape="1">
          <a:blip r:embed="rId4">
            <a:alphaModFix/>
          </a:blip>
          <a:srcRect t="12755" b="20284"/>
          <a:stretch/>
        </p:blipFill>
        <p:spPr>
          <a:xfrm>
            <a:off x="5678134" y="1"/>
            <a:ext cx="6855358" cy="6923314"/>
          </a:xfrm>
          <a:prstGeom prst="rect">
            <a:avLst/>
          </a:prstGeom>
          <a:noFill/>
          <a:ln>
            <a:noFill/>
          </a:ln>
        </p:spPr>
      </p:pic>
      <p:sp>
        <p:nvSpPr>
          <p:cNvPr id="789" name="Shape 789"/>
          <p:cNvSpPr/>
          <p:nvPr/>
        </p:nvSpPr>
        <p:spPr>
          <a:xfrm>
            <a:off x="1147056" y="5459813"/>
            <a:ext cx="388055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FFFF"/>
                </a:solidFill>
                <a:latin typeface="Calibri"/>
                <a:ea typeface="Calibri"/>
                <a:cs typeface="Calibri"/>
                <a:sym typeface="Calibri"/>
              </a:rPr>
              <a:t>Environment</a:t>
            </a:r>
            <a:endParaRPr/>
          </a:p>
        </p:txBody>
      </p:sp>
      <p:sp>
        <p:nvSpPr>
          <p:cNvPr id="790" name="Shape 790"/>
          <p:cNvSpPr/>
          <p:nvPr/>
        </p:nvSpPr>
        <p:spPr>
          <a:xfrm>
            <a:off x="7587868" y="5459813"/>
            <a:ext cx="303589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FFFF"/>
                </a:solidFill>
                <a:latin typeface="Calibri"/>
                <a:ea typeface="Calibri"/>
                <a:cs typeface="Calibri"/>
                <a:sym typeface="Calibri"/>
              </a:rPr>
              <a:t>Resiliency</a:t>
            </a:r>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797" name="Shape 79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798" name="Shape 798"/>
          <p:cNvPicPr preferRelativeResize="0"/>
          <p:nvPr/>
        </p:nvPicPr>
        <p:blipFill rotWithShape="1">
          <a:blip r:embed="rId3">
            <a:alphaModFix/>
          </a:blip>
          <a:srcRect/>
          <a:stretch/>
        </p:blipFill>
        <p:spPr>
          <a:xfrm>
            <a:off x="577349" y="405114"/>
            <a:ext cx="5267986" cy="3996220"/>
          </a:xfrm>
          <a:prstGeom prst="rect">
            <a:avLst/>
          </a:prstGeom>
          <a:noFill/>
          <a:ln>
            <a:noFill/>
          </a:ln>
        </p:spPr>
      </p:pic>
      <p:pic>
        <p:nvPicPr>
          <p:cNvPr id="799" name="Shape 799"/>
          <p:cNvPicPr preferRelativeResize="0"/>
          <p:nvPr/>
        </p:nvPicPr>
        <p:blipFill rotWithShape="1">
          <a:blip r:embed="rId4">
            <a:alphaModFix/>
          </a:blip>
          <a:srcRect/>
          <a:stretch/>
        </p:blipFill>
        <p:spPr>
          <a:xfrm>
            <a:off x="6470247" y="2147709"/>
            <a:ext cx="4882202" cy="4507249"/>
          </a:xfrm>
          <a:prstGeom prst="rect">
            <a:avLst/>
          </a:prstGeom>
          <a:noFill/>
          <a:ln>
            <a:noFill/>
          </a:ln>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Shape 82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830" name="Shape 830"/>
          <p:cNvPicPr preferRelativeResize="0">
            <a:picLocks noGrp="1"/>
          </p:cNvPicPr>
          <p:nvPr>
            <p:ph type="body" idx="1"/>
          </p:nvPr>
        </p:nvPicPr>
        <p:blipFill rotWithShape="1">
          <a:blip r:embed="rId3">
            <a:alphaModFix/>
          </a:blip>
          <a:srcRect/>
          <a:stretch/>
        </p:blipFill>
        <p:spPr>
          <a:xfrm>
            <a:off x="-89663" y="-340242"/>
            <a:ext cx="12444696" cy="9333522"/>
          </a:xfrm>
          <a:prstGeom prst="rect">
            <a:avLst/>
          </a:prstGeom>
          <a:noFill/>
          <a:ln>
            <a:noFill/>
          </a:ln>
        </p:spPr>
      </p:pic>
      <p:sp>
        <p:nvSpPr>
          <p:cNvPr id="831" name="Shape 831"/>
          <p:cNvSpPr/>
          <p:nvPr/>
        </p:nvSpPr>
        <p:spPr>
          <a:xfrm>
            <a:off x="1156924" y="5343642"/>
            <a:ext cx="9878152" cy="1107996"/>
          </a:xfrm>
          <a:prstGeom prst="rect">
            <a:avLst/>
          </a:prstGeom>
          <a:solidFill>
            <a:srgbClr val="1E442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cap="none">
                <a:solidFill>
                  <a:srgbClr val="FFFFFF"/>
                </a:solidFill>
                <a:latin typeface="Calibri"/>
                <a:ea typeface="Calibri"/>
                <a:cs typeface="Calibri"/>
                <a:sym typeface="Calibri"/>
              </a:rPr>
              <a:t>The need to feel competent</a:t>
            </a:r>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169" name="Shape 16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170" name="Shape 170"/>
          <p:cNvSpPr txBox="1"/>
          <p:nvPr/>
        </p:nvSpPr>
        <p:spPr>
          <a:xfrm>
            <a:off x="2470151" y="-1319981"/>
            <a:ext cx="5711824" cy="89535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Neuron </a:t>
            </a:r>
            <a:endParaRPr/>
          </a:p>
        </p:txBody>
      </p:sp>
      <p:sp>
        <p:nvSpPr>
          <p:cNvPr id="171" name="Shape 171"/>
          <p:cNvSpPr txBox="1"/>
          <p:nvPr/>
        </p:nvSpPr>
        <p:spPr>
          <a:xfrm>
            <a:off x="457200" y="5943600"/>
            <a:ext cx="10825316" cy="781664"/>
          </a:xfrm>
          <a:prstGeom prst="rect">
            <a:avLst/>
          </a:prstGeom>
          <a:noFill/>
          <a:ln>
            <a:noFill/>
          </a:ln>
        </p:spPr>
        <p:txBody>
          <a:bodyPr spcFirstLastPara="1" wrap="square" lIns="91425" tIns="45700" rIns="91425"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a:solidFill>
                <a:srgbClr val="3F3F3F"/>
              </a:solidFill>
              <a:latin typeface="Calibri"/>
              <a:ea typeface="Calibri"/>
              <a:cs typeface="Calibri"/>
              <a:sym typeface="Calibri"/>
            </a:endParaRPr>
          </a:p>
        </p:txBody>
      </p:sp>
      <p:pic>
        <p:nvPicPr>
          <p:cNvPr id="172" name="Shape 172" descr="E:\jen's HDIL-February, 2014\HDIL GRANT ADMINISTRATION\Brain Presentations+BP\Brain Images for presentations\clip_image002 - neuron.jpg"/>
          <p:cNvPicPr preferRelativeResize="0"/>
          <p:nvPr/>
        </p:nvPicPr>
        <p:blipFill rotWithShape="1">
          <a:blip r:embed="rId3">
            <a:alphaModFix/>
          </a:blip>
          <a:srcRect/>
          <a:stretch/>
        </p:blipFill>
        <p:spPr>
          <a:xfrm>
            <a:off x="187018" y="107577"/>
            <a:ext cx="11757412" cy="6629400"/>
          </a:xfrm>
          <a:prstGeom prst="rect">
            <a:avLst/>
          </a:prstGeom>
          <a:noFill/>
          <a:ln>
            <a:noFill/>
          </a:ln>
        </p:spPr>
      </p:pic>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806" name="Shape 80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807" name="Shape 807"/>
          <p:cNvPicPr preferRelativeResize="0"/>
          <p:nvPr/>
        </p:nvPicPr>
        <p:blipFill rotWithShape="1">
          <a:blip r:embed="rId3">
            <a:alphaModFix/>
          </a:blip>
          <a:srcRect l="10862"/>
          <a:stretch/>
        </p:blipFill>
        <p:spPr>
          <a:xfrm>
            <a:off x="2286000" y="286603"/>
            <a:ext cx="6938962" cy="6099417"/>
          </a:xfrm>
          <a:prstGeom prst="rect">
            <a:avLst/>
          </a:prstGeom>
          <a:noFill/>
          <a:ln w="9525" cap="flat" cmpd="sng">
            <a:solidFill>
              <a:srgbClr val="124163"/>
            </a:solidFill>
            <a:prstDash val="solid"/>
            <a:round/>
            <a:headEnd type="none" w="med" len="med"/>
            <a:tailEnd type="none" w="med" len="med"/>
          </a:ln>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845" name="Shape 84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846" name="Shape 846"/>
          <p:cNvSpPr/>
          <p:nvPr/>
        </p:nvSpPr>
        <p:spPr>
          <a:xfrm>
            <a:off x="658139" y="1271270"/>
            <a:ext cx="10698763"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cap="none" dirty="0">
                <a:solidFill>
                  <a:sysClr val="windowText" lastClr="000000"/>
                </a:solidFill>
                <a:latin typeface="Calibri"/>
                <a:ea typeface="Calibri"/>
                <a:cs typeface="Calibri"/>
                <a:sym typeface="Calibri"/>
              </a:rPr>
              <a:t>“How do you know that </a:t>
            </a:r>
            <a:endParaRPr dirty="0">
              <a:solidFill>
                <a:sysClr val="windowText" lastClr="000000"/>
              </a:solidFill>
            </a:endParaRPr>
          </a:p>
          <a:p>
            <a:pPr marL="0" marR="0" lvl="0" indent="0" algn="ctr" rtl="0">
              <a:spcBef>
                <a:spcPts val="0"/>
              </a:spcBef>
              <a:spcAft>
                <a:spcPts val="0"/>
              </a:spcAft>
              <a:buNone/>
            </a:pPr>
            <a:r>
              <a:rPr lang="en-US" sz="7200" b="1" dirty="0" err="1">
                <a:solidFill>
                  <a:sysClr val="windowText" lastClr="000000"/>
                </a:solidFill>
                <a:latin typeface="Calibri"/>
                <a:ea typeface="Calibri"/>
                <a:cs typeface="Calibri"/>
                <a:sym typeface="Calibri"/>
              </a:rPr>
              <a:t>InsertYourName</a:t>
            </a:r>
            <a:r>
              <a:rPr lang="en-US" sz="7200" b="1" dirty="0">
                <a:solidFill>
                  <a:sysClr val="windowText" lastClr="000000"/>
                </a:solidFill>
                <a:latin typeface="Calibri"/>
                <a:ea typeface="Calibri"/>
                <a:cs typeface="Calibri"/>
                <a:sym typeface="Calibri"/>
              </a:rPr>
              <a:t> </a:t>
            </a:r>
            <a:endParaRPr dirty="0">
              <a:solidFill>
                <a:sysClr val="windowText" lastClr="000000"/>
              </a:solidFill>
            </a:endParaRPr>
          </a:p>
          <a:p>
            <a:pPr marL="0" marR="0" lvl="0" indent="0" algn="ctr" rtl="0">
              <a:spcBef>
                <a:spcPts val="0"/>
              </a:spcBef>
              <a:spcAft>
                <a:spcPts val="0"/>
              </a:spcAft>
              <a:buNone/>
            </a:pPr>
            <a:r>
              <a:rPr lang="en-US" sz="7200" b="1" dirty="0">
                <a:solidFill>
                  <a:sysClr val="windowText" lastClr="000000"/>
                </a:solidFill>
                <a:latin typeface="Calibri"/>
                <a:ea typeface="Calibri"/>
                <a:cs typeface="Calibri"/>
                <a:sym typeface="Calibri"/>
              </a:rPr>
              <a:t>cares about your success?”</a:t>
            </a:r>
            <a:endParaRPr sz="7200" b="1" cap="none" dirty="0">
              <a:solidFill>
                <a:sysClr val="windowText" lastClr="000000"/>
              </a:solidFill>
              <a:latin typeface="Calibri"/>
              <a:ea typeface="Calibri"/>
              <a:cs typeface="Calibri"/>
              <a:sym typeface="Calibri"/>
            </a:endParaRP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
        <p:nvSpPr>
          <p:cNvPr id="865" name="Shape 865"/>
          <p:cNvSpPr/>
          <p:nvPr/>
        </p:nvSpPr>
        <p:spPr>
          <a:xfrm>
            <a:off x="1097266" y="508812"/>
            <a:ext cx="10153800"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i="1" cap="none">
                <a:solidFill>
                  <a:srgbClr val="318B71"/>
                </a:solidFill>
                <a:latin typeface="Overlock"/>
                <a:ea typeface="Overlock"/>
                <a:cs typeface="Overlock"/>
                <a:sym typeface="Overlock"/>
              </a:rPr>
              <a:t>Nemo dat </a:t>
            </a:r>
            <a:r>
              <a:rPr lang="en-US" sz="6600" b="1" i="1">
                <a:solidFill>
                  <a:srgbClr val="318B71"/>
                </a:solidFill>
                <a:latin typeface="Overlock"/>
                <a:ea typeface="Overlock"/>
                <a:cs typeface="Overlock"/>
                <a:sym typeface="Overlock"/>
              </a:rPr>
              <a:t>quod non habet</a:t>
            </a:r>
            <a:endParaRPr sz="5400" b="1" i="1" cap="none">
              <a:solidFill>
                <a:srgbClr val="318B71"/>
              </a:solidFill>
              <a:latin typeface="Calibri"/>
              <a:ea typeface="Calibri"/>
              <a:cs typeface="Calibri"/>
              <a:sym typeface="Calibri"/>
            </a:endParaRPr>
          </a:p>
        </p:txBody>
      </p:sp>
      <p:sp>
        <p:nvSpPr>
          <p:cNvPr id="866" name="Shape 866"/>
          <p:cNvSpPr/>
          <p:nvPr/>
        </p:nvSpPr>
        <p:spPr>
          <a:xfrm>
            <a:off x="962840" y="2967335"/>
            <a:ext cx="10266337"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0" cap="none">
                <a:solidFill>
                  <a:schemeClr val="dk1"/>
                </a:solidFill>
                <a:latin typeface="Arial Black"/>
                <a:ea typeface="Arial Black"/>
                <a:cs typeface="Arial Black"/>
                <a:sym typeface="Arial Black"/>
              </a:rPr>
              <a:t>You cannot provide </a:t>
            </a:r>
            <a:endParaRPr/>
          </a:p>
          <a:p>
            <a:pPr marL="0" marR="0" lvl="0" indent="0" algn="ctr" rtl="0">
              <a:spcBef>
                <a:spcPts val="0"/>
              </a:spcBef>
              <a:spcAft>
                <a:spcPts val="0"/>
              </a:spcAft>
              <a:buNone/>
            </a:pPr>
            <a:r>
              <a:rPr lang="en-US" sz="6600" b="0" cap="none">
                <a:solidFill>
                  <a:schemeClr val="dk1"/>
                </a:solidFill>
                <a:latin typeface="Arial Black"/>
                <a:ea typeface="Arial Black"/>
                <a:cs typeface="Arial Black"/>
                <a:sym typeface="Arial Black"/>
              </a:rPr>
              <a:t>what you do not have</a:t>
            </a:r>
            <a:r>
              <a:rPr lang="en-US" sz="6600" b="0" cap="none">
                <a:solidFill>
                  <a:schemeClr val="dk1"/>
                </a:solidFill>
                <a:latin typeface="Calibri"/>
                <a:ea typeface="Calibri"/>
                <a:cs typeface="Calibri"/>
                <a:sym typeface="Calibri"/>
              </a:rPr>
              <a:t>.</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body" idx="1"/>
          </p:nvPr>
        </p:nvSpPr>
        <p:spPr>
          <a:xfrm>
            <a:off x="1097275" y="724050"/>
            <a:ext cx="10058400" cy="5997300"/>
          </a:xfrm>
          <a:prstGeom prst="rect">
            <a:avLst/>
          </a:prstGeom>
        </p:spPr>
        <p:txBody>
          <a:bodyPr spcFirstLastPara="1" wrap="square" lIns="91425" tIns="91425" rIns="91425" bIns="91425" anchor="t" anchorCtr="0">
            <a:noAutofit/>
          </a:bodyPr>
          <a:lstStyle/>
          <a:p>
            <a:pPr marL="0" lvl="0" indent="0">
              <a:spcBef>
                <a:spcPts val="1200"/>
              </a:spcBef>
              <a:spcAft>
                <a:spcPts val="0"/>
              </a:spcAft>
              <a:buNone/>
            </a:pPr>
            <a:r>
              <a:rPr lang="en-US" sz="3600" b="1" dirty="0">
                <a:latin typeface="Merriweather"/>
                <a:ea typeface="Merriweather"/>
                <a:cs typeface="Merriweather"/>
                <a:sym typeface="Merriweather"/>
              </a:rPr>
              <a:t> “ Education is an art built upon the social relationship between teacher and student that harnesses the neural mechanisms of learning.”</a:t>
            </a:r>
            <a:endParaRPr sz="3600" b="1" dirty="0">
              <a:latin typeface="Merriweather"/>
              <a:ea typeface="Merriweather"/>
              <a:cs typeface="Merriweather"/>
              <a:sym typeface="Merriweather"/>
            </a:endParaRPr>
          </a:p>
          <a:p>
            <a:pPr marL="0" lvl="0" indent="0">
              <a:spcBef>
                <a:spcPts val="1200"/>
              </a:spcBef>
              <a:spcAft>
                <a:spcPts val="200"/>
              </a:spcAft>
              <a:buNone/>
            </a:pPr>
            <a:r>
              <a:rPr lang="en-US" sz="3600" b="1" dirty="0">
                <a:latin typeface="Merriweather"/>
                <a:ea typeface="Merriweather"/>
                <a:cs typeface="Merriweather"/>
                <a:sym typeface="Merriweather"/>
              </a:rPr>
              <a:t>										Daniel J. Siegel, M.D. </a:t>
            </a:r>
            <a:endParaRPr sz="3600" b="1" dirty="0">
              <a:latin typeface="Merriweather"/>
              <a:ea typeface="Merriweather"/>
              <a:cs typeface="Merriweather"/>
              <a:sym typeface="Merriweather"/>
            </a:endParaRPr>
          </a:p>
        </p:txBody>
      </p:sp>
      <p:pic>
        <p:nvPicPr>
          <p:cNvPr id="873" name="Shape 873"/>
          <p:cNvPicPr preferRelativeResize="0"/>
          <p:nvPr/>
        </p:nvPicPr>
        <p:blipFill>
          <a:blip r:embed="rId3">
            <a:alphaModFix/>
          </a:blip>
          <a:stretch>
            <a:fillRect/>
          </a:stretch>
        </p:blipFill>
        <p:spPr>
          <a:xfrm>
            <a:off x="408700" y="3705213"/>
            <a:ext cx="4762500" cy="31527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Shape 879"/>
          <p:cNvSpPr txBox="1">
            <a:spLocks noGrp="1"/>
          </p:cNvSpPr>
          <p:nvPr>
            <p:ph type="title"/>
          </p:nvPr>
        </p:nvSpPr>
        <p:spPr>
          <a:xfrm>
            <a:off x="1097275" y="286600"/>
            <a:ext cx="10058400" cy="819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           Social Emotional Learning</a:t>
            </a:r>
            <a:endParaRPr/>
          </a:p>
        </p:txBody>
      </p:sp>
      <p:sp>
        <p:nvSpPr>
          <p:cNvPr id="880" name="Shape 880"/>
          <p:cNvSpPr txBox="1">
            <a:spLocks noGrp="1"/>
          </p:cNvSpPr>
          <p:nvPr>
            <p:ph type="body" idx="1"/>
          </p:nvPr>
        </p:nvSpPr>
        <p:spPr>
          <a:xfrm>
            <a:off x="0" y="1202275"/>
            <a:ext cx="7441200" cy="5601000"/>
          </a:xfrm>
          <a:prstGeom prst="rect">
            <a:avLst/>
          </a:prstGeom>
          <a:gradFill>
            <a:gsLst>
              <a:gs pos="0">
                <a:srgbClr val="DDDDDD"/>
              </a:gs>
              <a:gs pos="100000">
                <a:srgbClr val="919191"/>
              </a:gs>
            </a:gsLst>
            <a:path path="circle">
              <a:fillToRect l="50000" t="50000" r="50000" b="50000"/>
            </a:path>
            <a:tileRect/>
          </a:gradFill>
        </p:spPr>
        <p:txBody>
          <a:bodyPr spcFirstLastPara="1" wrap="square" lIns="91425" tIns="91425" rIns="91425" bIns="91425" anchor="t" anchorCtr="0">
            <a:noAutofit/>
          </a:bodyPr>
          <a:lstStyle/>
          <a:p>
            <a:pPr marL="457200" lvl="0" indent="-419100">
              <a:spcBef>
                <a:spcPts val="1200"/>
              </a:spcBef>
              <a:spcAft>
                <a:spcPts val="0"/>
              </a:spcAft>
              <a:buSzPts val="3000"/>
              <a:buChar char="➔"/>
            </a:pPr>
            <a:r>
              <a:rPr lang="en-US" sz="3000"/>
              <a:t>Integral element of education focusing on five social competency areas:</a:t>
            </a:r>
            <a:endParaRPr sz="3000"/>
          </a:p>
          <a:p>
            <a:pPr marL="0" lvl="0" indent="0" algn="ctr" rtl="0">
              <a:spcBef>
                <a:spcPts val="1200"/>
              </a:spcBef>
              <a:spcAft>
                <a:spcPts val="0"/>
              </a:spcAft>
              <a:buNone/>
            </a:pPr>
            <a:r>
              <a:rPr lang="en-US" sz="3000"/>
              <a:t>Self-Management</a:t>
            </a:r>
            <a:endParaRPr sz="3000"/>
          </a:p>
          <a:p>
            <a:pPr marL="0" lvl="0" indent="0" algn="ctr" rtl="0">
              <a:spcBef>
                <a:spcPts val="1200"/>
              </a:spcBef>
              <a:spcAft>
                <a:spcPts val="0"/>
              </a:spcAft>
              <a:buNone/>
            </a:pPr>
            <a:r>
              <a:rPr lang="en-US" sz="3000"/>
              <a:t>Self-Awareness</a:t>
            </a:r>
            <a:endParaRPr sz="3000"/>
          </a:p>
          <a:p>
            <a:pPr marL="0" lvl="0" indent="0" algn="ctr" rtl="0">
              <a:spcBef>
                <a:spcPts val="1200"/>
              </a:spcBef>
              <a:spcAft>
                <a:spcPts val="0"/>
              </a:spcAft>
              <a:buNone/>
            </a:pPr>
            <a:r>
              <a:rPr lang="en-US" sz="3000"/>
              <a:t>Responsible Decision Making  </a:t>
            </a:r>
            <a:endParaRPr sz="3000"/>
          </a:p>
          <a:p>
            <a:pPr marL="0" lvl="0" indent="0" algn="ctr" rtl="0">
              <a:spcBef>
                <a:spcPts val="1200"/>
              </a:spcBef>
              <a:spcAft>
                <a:spcPts val="0"/>
              </a:spcAft>
              <a:buNone/>
            </a:pPr>
            <a:r>
              <a:rPr lang="en-US" sz="3000"/>
              <a:t>Relationship Skills</a:t>
            </a:r>
            <a:endParaRPr sz="3000"/>
          </a:p>
          <a:p>
            <a:pPr marL="0" lvl="0" indent="0" algn="ctr" rtl="0">
              <a:spcBef>
                <a:spcPts val="1200"/>
              </a:spcBef>
              <a:spcAft>
                <a:spcPts val="0"/>
              </a:spcAft>
              <a:buNone/>
            </a:pPr>
            <a:r>
              <a:rPr lang="en-US" sz="3000"/>
              <a:t>Social Awareness</a:t>
            </a:r>
            <a:endParaRPr sz="3000"/>
          </a:p>
          <a:p>
            <a:pPr marL="0" lvl="0" indent="0" algn="ctr">
              <a:spcBef>
                <a:spcPts val="1200"/>
              </a:spcBef>
              <a:spcAft>
                <a:spcPts val="0"/>
              </a:spcAft>
              <a:buNone/>
            </a:pPr>
            <a:endParaRPr sz="3000"/>
          </a:p>
          <a:p>
            <a:pPr marL="0" lvl="0" indent="0">
              <a:spcBef>
                <a:spcPts val="1200"/>
              </a:spcBef>
              <a:spcAft>
                <a:spcPts val="0"/>
              </a:spcAft>
              <a:buNone/>
            </a:pPr>
            <a:r>
              <a:rPr lang="en-US"/>
              <a:t>**CASEL Model : Collaborative for Academic, Social and Emotional Learning   </a:t>
            </a:r>
            <a:r>
              <a:rPr lang="en-US" sz="1800">
                <a:solidFill>
                  <a:srgbClr val="006621"/>
                </a:solidFill>
                <a:highlight>
                  <a:srgbClr val="FFFFFF"/>
                </a:highlight>
                <a:latin typeface="Roboto"/>
                <a:ea typeface="Roboto"/>
                <a:cs typeface="Roboto"/>
                <a:sym typeface="Roboto"/>
              </a:rPr>
              <a:t>https://casel.org/core-competencies/</a:t>
            </a:r>
            <a:endParaRPr sz="1800"/>
          </a:p>
          <a:p>
            <a:pPr marL="0" lvl="0" indent="0">
              <a:spcBef>
                <a:spcPts val="1200"/>
              </a:spcBef>
              <a:spcAft>
                <a:spcPts val="0"/>
              </a:spcAft>
              <a:buNone/>
            </a:pPr>
            <a:endParaRPr/>
          </a:p>
          <a:p>
            <a:pPr marL="0" lvl="0" indent="0">
              <a:spcBef>
                <a:spcPts val="1200"/>
              </a:spcBef>
              <a:spcAft>
                <a:spcPts val="0"/>
              </a:spcAft>
              <a:buNone/>
            </a:pPr>
            <a:endParaRPr/>
          </a:p>
          <a:p>
            <a:pPr marL="0" lvl="0" indent="0">
              <a:spcBef>
                <a:spcPts val="1200"/>
              </a:spcBef>
              <a:spcAft>
                <a:spcPts val="200"/>
              </a:spcAft>
              <a:buNone/>
            </a:pPr>
            <a:endParaRPr/>
          </a:p>
        </p:txBody>
      </p:sp>
      <p:pic>
        <p:nvPicPr>
          <p:cNvPr id="881" name="Shape 881"/>
          <p:cNvPicPr preferRelativeResize="0"/>
          <p:nvPr/>
        </p:nvPicPr>
        <p:blipFill>
          <a:blip r:embed="rId3">
            <a:alphaModFix/>
          </a:blip>
          <a:stretch>
            <a:fillRect/>
          </a:stretch>
        </p:blipFill>
        <p:spPr>
          <a:xfrm>
            <a:off x="7106950" y="1557400"/>
            <a:ext cx="5085049" cy="464485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a:spLocks noGrp="1"/>
          </p:cNvSpPr>
          <p:nvPr>
            <p:ph type="title"/>
          </p:nvPr>
        </p:nvSpPr>
        <p:spPr>
          <a:xfrm>
            <a:off x="1097275" y="286601"/>
            <a:ext cx="10058400" cy="915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b="1" dirty="0"/>
              <a:t>Research says...</a:t>
            </a:r>
            <a:endParaRPr b="1" dirty="0"/>
          </a:p>
        </p:txBody>
      </p:sp>
      <p:sp>
        <p:nvSpPr>
          <p:cNvPr id="888" name="Shape 888"/>
          <p:cNvSpPr txBox="1">
            <a:spLocks noGrp="1"/>
          </p:cNvSpPr>
          <p:nvPr>
            <p:ph type="body" idx="1"/>
          </p:nvPr>
        </p:nvSpPr>
        <p:spPr>
          <a:xfrm>
            <a:off x="1097275" y="1202200"/>
            <a:ext cx="10214400" cy="5560200"/>
          </a:xfrm>
          <a:prstGeom prst="rect">
            <a:avLst/>
          </a:prstGeom>
        </p:spPr>
        <p:txBody>
          <a:bodyPr spcFirstLastPara="1" wrap="square" lIns="91425" tIns="91425" rIns="91425" bIns="91425" anchor="t" anchorCtr="0">
            <a:noAutofit/>
          </a:bodyPr>
          <a:lstStyle/>
          <a:p>
            <a:pPr marL="0" lvl="0" indent="0">
              <a:spcBef>
                <a:spcPts val="12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   </a:t>
            </a:r>
            <a:r>
              <a:rPr lang="en-US" sz="2800" dirty="0">
                <a:latin typeface="Arial" panose="020B0604020202020204" pitchFamily="34" charset="0"/>
                <a:cs typeface="Arial" panose="020B0604020202020204" pitchFamily="34" charset="0"/>
              </a:rPr>
              <a:t>“Compared to controls, SEL participants demonstrated significantly improved social and emotional skills, attitudes, behavior, and academic performance that reflected an </a:t>
            </a:r>
            <a:r>
              <a:rPr lang="en-US" sz="2800" u="sng" dirty="0">
                <a:latin typeface="Arial" panose="020B0604020202020204" pitchFamily="34" charset="0"/>
                <a:cs typeface="Arial" panose="020B0604020202020204" pitchFamily="34" charset="0"/>
              </a:rPr>
              <a:t>11-percentile- point gain in achievement</a:t>
            </a:r>
            <a:r>
              <a:rPr lang="en-US" sz="2800" dirty="0">
                <a:latin typeface="Arial" panose="020B0604020202020204" pitchFamily="34" charset="0"/>
                <a:cs typeface="Arial" panose="020B0604020202020204" pitchFamily="34" charset="0"/>
              </a:rPr>
              <a:t>.”</a:t>
            </a:r>
            <a:endParaRPr sz="2800" dirty="0">
              <a:latin typeface="Arial" panose="020B0604020202020204" pitchFamily="34" charset="0"/>
              <a:cs typeface="Arial" panose="020B0604020202020204" pitchFamily="34" charset="0"/>
            </a:endParaRPr>
          </a:p>
          <a:p>
            <a:pPr marL="0" lvl="0" indent="0">
              <a:spcBef>
                <a:spcPts val="12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0" marR="355600" lvl="0" indent="0" rtl="0">
              <a:lnSpc>
                <a:spcPct val="100000"/>
              </a:lnSpc>
              <a:spcBef>
                <a:spcPts val="200"/>
              </a:spcBef>
              <a:spcAft>
                <a:spcPts val="0"/>
              </a:spcAft>
              <a:buNone/>
            </a:pPr>
            <a:r>
              <a:rPr lang="en-US" sz="2400" b="1" i="1" dirty="0">
                <a:solidFill>
                  <a:schemeClr val="dk1"/>
                </a:solidFill>
                <a:latin typeface="Calibri" panose="020F0502020204030204" pitchFamily="34" charset="0"/>
                <a:ea typeface="Arial"/>
                <a:cs typeface="Calibri" panose="020F0502020204030204" pitchFamily="34" charset="0"/>
                <a:sym typeface="Arial"/>
              </a:rPr>
              <a:t> From: The Impact of Enhancing Students’ Social and Emotional Learning: A Meta-Analysis of School-Based Universal Interventions </a:t>
            </a:r>
            <a:r>
              <a:rPr lang="en-US" sz="1800" dirty="0">
                <a:solidFill>
                  <a:schemeClr val="dk1"/>
                </a:solidFill>
                <a:latin typeface="Calibri" panose="020F0502020204030204" pitchFamily="34" charset="0"/>
                <a:ea typeface="Arial"/>
                <a:cs typeface="Calibri" panose="020F0502020204030204" pitchFamily="34" charset="0"/>
                <a:sym typeface="Arial"/>
              </a:rPr>
              <a:t>3 FEB 2011</a:t>
            </a:r>
            <a:endParaRPr sz="1800" b="1" i="1" dirty="0">
              <a:solidFill>
                <a:schemeClr val="dk1"/>
              </a:solidFill>
              <a:latin typeface="Calibri" panose="020F0502020204030204" pitchFamily="34" charset="0"/>
              <a:ea typeface="Arial"/>
              <a:cs typeface="Calibri" panose="020F0502020204030204" pitchFamily="34" charset="0"/>
              <a:sym typeface="Arial"/>
            </a:endParaRPr>
          </a:p>
          <a:p>
            <a:pPr marL="0" marR="355600" lvl="0" indent="0" rtl="0">
              <a:lnSpc>
                <a:spcPct val="100000"/>
              </a:lnSpc>
              <a:spcBef>
                <a:spcPts val="2800"/>
              </a:spcBef>
              <a:spcAft>
                <a:spcPts val="0"/>
              </a:spcAft>
              <a:buNone/>
            </a:pPr>
            <a:r>
              <a:rPr lang="en-US" sz="2400" dirty="0">
                <a:solidFill>
                  <a:schemeClr val="dk1"/>
                </a:solidFill>
                <a:latin typeface="Calibri" panose="020F0502020204030204" pitchFamily="34" charset="0"/>
                <a:ea typeface="Arial"/>
                <a:cs typeface="Calibri" panose="020F0502020204030204" pitchFamily="34" charset="0"/>
                <a:sym typeface="Arial"/>
              </a:rPr>
              <a:t>Joseph A. Durlak</a:t>
            </a:r>
            <a:r>
              <a:rPr lang="en-US" sz="2400" baseline="30000" dirty="0">
                <a:solidFill>
                  <a:schemeClr val="dk1"/>
                </a:solidFill>
                <a:latin typeface="Calibri" panose="020F0502020204030204" pitchFamily="34" charset="0"/>
                <a:ea typeface="Arial"/>
                <a:cs typeface="Calibri" panose="020F0502020204030204" pitchFamily="34" charset="0"/>
                <a:sym typeface="Arial"/>
              </a:rPr>
              <a:t>1</a:t>
            </a:r>
            <a:r>
              <a:rPr lang="en-US" sz="2400" dirty="0">
                <a:solidFill>
                  <a:schemeClr val="dk1"/>
                </a:solidFill>
                <a:latin typeface="Calibri" panose="020F0502020204030204" pitchFamily="34" charset="0"/>
                <a:ea typeface="Arial"/>
                <a:cs typeface="Calibri" panose="020F0502020204030204" pitchFamily="34" charset="0"/>
                <a:sym typeface="Arial"/>
              </a:rPr>
              <a:t>, Roger P. Weissberg</a:t>
            </a:r>
            <a:r>
              <a:rPr lang="en-US" sz="2400" baseline="30000" dirty="0">
                <a:solidFill>
                  <a:schemeClr val="dk1"/>
                </a:solidFill>
                <a:latin typeface="Calibri" panose="020F0502020204030204" pitchFamily="34" charset="0"/>
                <a:ea typeface="Arial"/>
                <a:cs typeface="Calibri" panose="020F0502020204030204" pitchFamily="34" charset="0"/>
                <a:sym typeface="Arial"/>
              </a:rPr>
              <a:t>2</a:t>
            </a:r>
            <a:r>
              <a:rPr lang="en-US" sz="2400" dirty="0">
                <a:solidFill>
                  <a:schemeClr val="dk1"/>
                </a:solidFill>
                <a:latin typeface="Calibri" panose="020F0502020204030204" pitchFamily="34" charset="0"/>
                <a:ea typeface="Arial"/>
                <a:cs typeface="Calibri" panose="020F0502020204030204" pitchFamily="34" charset="0"/>
                <a:sym typeface="Arial"/>
              </a:rPr>
              <a:t>, Allison B. Dymnicki</a:t>
            </a:r>
            <a:r>
              <a:rPr lang="en-US" sz="2400" baseline="30000" dirty="0">
                <a:solidFill>
                  <a:schemeClr val="dk1"/>
                </a:solidFill>
                <a:latin typeface="Calibri" panose="020F0502020204030204" pitchFamily="34" charset="0"/>
                <a:ea typeface="Arial"/>
                <a:cs typeface="Calibri" panose="020F0502020204030204" pitchFamily="34" charset="0"/>
                <a:sym typeface="Arial"/>
              </a:rPr>
              <a:t>3</a:t>
            </a:r>
            <a:r>
              <a:rPr lang="en-US" sz="2400" dirty="0">
                <a:solidFill>
                  <a:schemeClr val="dk1"/>
                </a:solidFill>
                <a:latin typeface="Calibri" panose="020F0502020204030204" pitchFamily="34" charset="0"/>
                <a:ea typeface="Arial"/>
                <a:cs typeface="Calibri" panose="020F0502020204030204" pitchFamily="34" charset="0"/>
                <a:sym typeface="Arial"/>
              </a:rPr>
              <a:t>, Rebecca D. Taylor</a:t>
            </a:r>
            <a:r>
              <a:rPr lang="en-US" sz="2400" baseline="30000" dirty="0">
                <a:solidFill>
                  <a:schemeClr val="dk1"/>
                </a:solidFill>
                <a:latin typeface="Calibri" panose="020F0502020204030204" pitchFamily="34" charset="0"/>
                <a:ea typeface="Arial"/>
                <a:cs typeface="Calibri" panose="020F0502020204030204" pitchFamily="34" charset="0"/>
                <a:sym typeface="Arial"/>
              </a:rPr>
              <a:t>3</a:t>
            </a:r>
            <a:r>
              <a:rPr lang="en-US" sz="2400" dirty="0">
                <a:solidFill>
                  <a:schemeClr val="dk1"/>
                </a:solidFill>
                <a:latin typeface="Calibri" panose="020F0502020204030204" pitchFamily="34" charset="0"/>
                <a:ea typeface="Arial"/>
                <a:cs typeface="Calibri" panose="020F0502020204030204" pitchFamily="34" charset="0"/>
                <a:sym typeface="Arial"/>
              </a:rPr>
              <a:t> and </a:t>
            </a:r>
            <a:r>
              <a:rPr lang="en-US" sz="2400" dirty="0" err="1">
                <a:solidFill>
                  <a:schemeClr val="dk1"/>
                </a:solidFill>
                <a:latin typeface="Calibri" panose="020F0502020204030204" pitchFamily="34" charset="0"/>
                <a:ea typeface="Arial"/>
                <a:cs typeface="Calibri" panose="020F0502020204030204" pitchFamily="34" charset="0"/>
                <a:sym typeface="Arial"/>
              </a:rPr>
              <a:t>Kriston</a:t>
            </a:r>
            <a:r>
              <a:rPr lang="en-US" sz="2400" dirty="0">
                <a:solidFill>
                  <a:schemeClr val="dk1"/>
                </a:solidFill>
                <a:latin typeface="Calibri" panose="020F0502020204030204" pitchFamily="34" charset="0"/>
                <a:ea typeface="Arial"/>
                <a:cs typeface="Calibri" panose="020F0502020204030204" pitchFamily="34" charset="0"/>
                <a:sym typeface="Arial"/>
              </a:rPr>
              <a:t> B. Schellinger</a:t>
            </a:r>
            <a:r>
              <a:rPr lang="en-US" sz="2400" baseline="30000" dirty="0">
                <a:solidFill>
                  <a:schemeClr val="dk1"/>
                </a:solidFill>
                <a:latin typeface="Calibri" panose="020F0502020204030204" pitchFamily="34" charset="0"/>
                <a:ea typeface="Arial"/>
                <a:cs typeface="Calibri" panose="020F0502020204030204" pitchFamily="34" charset="0"/>
                <a:sym typeface="Arial"/>
              </a:rPr>
              <a:t>4</a:t>
            </a:r>
            <a:endParaRPr sz="2400" baseline="30000" dirty="0">
              <a:solidFill>
                <a:schemeClr val="dk1"/>
              </a:solidFill>
              <a:latin typeface="Calibri" panose="020F0502020204030204" pitchFamily="34" charset="0"/>
              <a:ea typeface="Arial"/>
              <a:cs typeface="Calibri" panose="020F0502020204030204" pitchFamily="34" charset="0"/>
              <a:sym typeface="Arial"/>
            </a:endParaRPr>
          </a:p>
          <a:p>
            <a:pPr marL="0" lvl="0" indent="0" rtl="0">
              <a:lnSpc>
                <a:spcPct val="100000"/>
              </a:lnSpc>
              <a:spcBef>
                <a:spcPts val="2800"/>
              </a:spcBef>
              <a:spcAft>
                <a:spcPts val="0"/>
              </a:spcAft>
              <a:buNone/>
            </a:pPr>
            <a:r>
              <a:rPr lang="en-US" sz="2400" b="1" dirty="0">
                <a:solidFill>
                  <a:srgbClr val="929191"/>
                </a:solidFill>
                <a:latin typeface="Calibri" panose="020F0502020204030204" pitchFamily="34" charset="0"/>
                <a:ea typeface="Arial"/>
                <a:cs typeface="Calibri" panose="020F0502020204030204" pitchFamily="34" charset="0"/>
                <a:sym typeface="Arial"/>
              </a:rPr>
              <a:t>Child Development © 2011 Society for Research in Child Development, Inc.</a:t>
            </a:r>
            <a:endParaRPr sz="2400" b="1" dirty="0">
              <a:solidFill>
                <a:schemeClr val="dk1"/>
              </a:solidFill>
              <a:latin typeface="Calibri" panose="020F0502020204030204" pitchFamily="34" charset="0"/>
              <a:cs typeface="Calibri" panose="020F0502020204030204" pitchFamily="34" charset="0"/>
            </a:endParaRPr>
          </a:p>
          <a:p>
            <a:pPr marL="0" marR="355600" lvl="0" indent="0" rtl="0">
              <a:lnSpc>
                <a:spcPct val="100000"/>
              </a:lnSpc>
              <a:spcBef>
                <a:spcPts val="0"/>
              </a:spcBef>
              <a:spcAft>
                <a:spcPts val="0"/>
              </a:spcAft>
              <a:buNone/>
            </a:pPr>
            <a:endParaRPr sz="2400" baseline="30000" dirty="0">
              <a:solidFill>
                <a:schemeClr val="dk1"/>
              </a:solidFill>
              <a:latin typeface="Calibri" panose="020F0502020204030204" pitchFamily="34" charset="0"/>
              <a:ea typeface="Arial"/>
              <a:cs typeface="Calibri" panose="020F0502020204030204" pitchFamily="34" charset="0"/>
              <a:sym typeface="Arial"/>
            </a:endParaRPr>
          </a:p>
          <a:p>
            <a:pPr marL="0" lvl="0" indent="0">
              <a:spcBef>
                <a:spcPts val="2800"/>
              </a:spcBef>
              <a:spcAft>
                <a:spcPts val="200"/>
              </a:spcAft>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1097275" y="286601"/>
            <a:ext cx="10058400" cy="10113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US" dirty="0"/>
              <a:t>   </a:t>
            </a:r>
            <a:r>
              <a:rPr lang="en-US" b="1" dirty="0"/>
              <a:t>Principles of PBIS</a:t>
            </a:r>
            <a:endParaRPr b="1" dirty="0"/>
          </a:p>
        </p:txBody>
      </p:sp>
      <p:sp>
        <p:nvSpPr>
          <p:cNvPr id="895" name="Shape 895"/>
          <p:cNvSpPr txBox="1">
            <a:spLocks noGrp="1"/>
          </p:cNvSpPr>
          <p:nvPr>
            <p:ph type="body" idx="1"/>
          </p:nvPr>
        </p:nvSpPr>
        <p:spPr>
          <a:xfrm>
            <a:off x="368850" y="1845725"/>
            <a:ext cx="10786800" cy="4698000"/>
          </a:xfrm>
          <a:prstGeom prst="rect">
            <a:avLst/>
          </a:prstGeom>
        </p:spPr>
        <p:txBody>
          <a:bodyPr spcFirstLastPara="1" wrap="square" lIns="91425" tIns="91425" rIns="91425" bIns="91425" anchor="t" anchorCtr="0">
            <a:noAutofit/>
          </a:bodyPr>
          <a:lstStyle/>
          <a:p>
            <a:pPr marL="0" lvl="0" indent="0" rtl="0">
              <a:lnSpc>
                <a:spcPct val="120000"/>
              </a:lnSpc>
              <a:spcBef>
                <a:spcPts val="1000"/>
              </a:spcBef>
              <a:spcAft>
                <a:spcPts val="0"/>
              </a:spcAft>
              <a:buClr>
                <a:schemeClr val="dk1"/>
              </a:buClr>
              <a:buSzPts val="1100"/>
              <a:buFont typeface="Arial"/>
              <a:buNone/>
            </a:pPr>
            <a:r>
              <a:rPr lang="en-US"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Every child can learn positive behavior.</a:t>
            </a:r>
            <a:endParaRPr sz="2400" dirty="0">
              <a:solidFill>
                <a:schemeClr val="dk1"/>
              </a:solidFill>
              <a:latin typeface="Arial"/>
              <a:ea typeface="Arial"/>
              <a:cs typeface="Arial"/>
              <a:sym typeface="Arial"/>
            </a:endParaRPr>
          </a:p>
          <a:p>
            <a:pPr marL="0" lvl="0" indent="0" rtl="0">
              <a:lnSpc>
                <a:spcPct val="120000"/>
              </a:lnSpc>
              <a:spcBef>
                <a:spcPts val="1000"/>
              </a:spcBef>
              <a:spcAft>
                <a:spcPts val="0"/>
              </a:spcAft>
              <a:buClr>
                <a:schemeClr val="dk1"/>
              </a:buClr>
              <a:buSzPts val="1100"/>
              <a:buFont typeface="Arial"/>
              <a:buNone/>
            </a:pPr>
            <a:r>
              <a:rPr lang="en-US" sz="2400"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Stepping in early can prevent more serious behavior problems.</a:t>
            </a:r>
            <a:endParaRPr sz="2400" dirty="0">
              <a:solidFill>
                <a:schemeClr val="dk1"/>
              </a:solidFill>
              <a:latin typeface="Arial"/>
              <a:ea typeface="Arial"/>
              <a:cs typeface="Arial"/>
              <a:sym typeface="Arial"/>
            </a:endParaRPr>
          </a:p>
          <a:p>
            <a:pPr marL="0" lvl="0" indent="0" rtl="0">
              <a:lnSpc>
                <a:spcPct val="120000"/>
              </a:lnSpc>
              <a:spcBef>
                <a:spcPts val="1000"/>
              </a:spcBef>
              <a:spcAft>
                <a:spcPts val="0"/>
              </a:spcAft>
              <a:buClr>
                <a:schemeClr val="dk1"/>
              </a:buClr>
              <a:buSzPts val="1100"/>
              <a:buFont typeface="Arial"/>
              <a:buNone/>
            </a:pPr>
            <a:r>
              <a:rPr lang="en-US" sz="2400"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Each child is different and schools need to provide many kinds of behavior support.</a:t>
            </a:r>
            <a:endParaRPr sz="2400" dirty="0">
              <a:solidFill>
                <a:schemeClr val="dk1"/>
              </a:solidFill>
              <a:latin typeface="Arial"/>
              <a:ea typeface="Arial"/>
              <a:cs typeface="Arial"/>
              <a:sym typeface="Arial"/>
            </a:endParaRPr>
          </a:p>
          <a:p>
            <a:pPr marL="0" lvl="0" indent="0" rtl="0">
              <a:lnSpc>
                <a:spcPct val="120000"/>
              </a:lnSpc>
              <a:spcBef>
                <a:spcPts val="1000"/>
              </a:spcBef>
              <a:spcAft>
                <a:spcPts val="0"/>
              </a:spcAft>
              <a:buClr>
                <a:schemeClr val="dk1"/>
              </a:buClr>
              <a:buSzPts val="1100"/>
              <a:buFont typeface="Arial"/>
              <a:buNone/>
            </a:pPr>
            <a:r>
              <a:rPr lang="en-US" sz="2400"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How schools teach behavior should be based on research and science.</a:t>
            </a:r>
            <a:endParaRPr sz="2400" dirty="0">
              <a:solidFill>
                <a:schemeClr val="dk1"/>
              </a:solidFill>
              <a:latin typeface="Arial"/>
              <a:ea typeface="Arial"/>
              <a:cs typeface="Arial"/>
              <a:sym typeface="Arial"/>
            </a:endParaRPr>
          </a:p>
          <a:p>
            <a:pPr marL="0" lvl="0" indent="0" rtl="0">
              <a:lnSpc>
                <a:spcPct val="120000"/>
              </a:lnSpc>
              <a:spcBef>
                <a:spcPts val="1000"/>
              </a:spcBef>
              <a:spcAft>
                <a:spcPts val="0"/>
              </a:spcAft>
              <a:buClr>
                <a:schemeClr val="dk1"/>
              </a:buClr>
              <a:buSzPts val="1100"/>
              <a:buFont typeface="Arial"/>
              <a:buNone/>
            </a:pPr>
            <a:r>
              <a:rPr lang="en-US" sz="2400"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Following a child’s behavioral progress is important.</a:t>
            </a:r>
            <a:endParaRPr sz="2400" dirty="0">
              <a:solidFill>
                <a:schemeClr val="dk1"/>
              </a:solidFill>
              <a:latin typeface="Arial"/>
              <a:ea typeface="Arial"/>
              <a:cs typeface="Arial"/>
              <a:sym typeface="Arial"/>
            </a:endParaRPr>
          </a:p>
          <a:p>
            <a:pPr marL="0" lvl="0" indent="0" rtl="0">
              <a:lnSpc>
                <a:spcPct val="120000"/>
              </a:lnSpc>
              <a:spcBef>
                <a:spcPts val="1000"/>
              </a:spcBef>
              <a:spcAft>
                <a:spcPts val="0"/>
              </a:spcAft>
              <a:buClr>
                <a:schemeClr val="dk1"/>
              </a:buClr>
              <a:buSzPts val="1100"/>
              <a:buFont typeface="Arial"/>
              <a:buNone/>
            </a:pPr>
            <a:r>
              <a:rPr lang="en-US" sz="2400" dirty="0">
                <a:solidFill>
                  <a:srgbClr val="B71E42"/>
                </a:solidFill>
                <a:latin typeface="Arial"/>
                <a:ea typeface="Arial"/>
                <a:cs typeface="Arial"/>
                <a:sym typeface="Arial"/>
              </a:rPr>
              <a:t>•</a:t>
            </a:r>
            <a:r>
              <a:rPr lang="en-US" sz="2400" dirty="0">
                <a:solidFill>
                  <a:schemeClr val="dk1"/>
                </a:solidFill>
                <a:latin typeface="Arial"/>
                <a:ea typeface="Arial"/>
                <a:cs typeface="Arial"/>
                <a:sym typeface="Arial"/>
              </a:rPr>
              <a:t>Schools must gather and use data to make decisions about behavior problems.</a:t>
            </a:r>
            <a:endParaRPr sz="2400" dirty="0">
              <a:solidFill>
                <a:schemeClr val="dk1"/>
              </a:solidFill>
              <a:latin typeface="Arial"/>
              <a:ea typeface="Arial"/>
              <a:cs typeface="Arial"/>
              <a:sym typeface="Arial"/>
            </a:endParaRPr>
          </a:p>
          <a:p>
            <a:pPr marL="0" lvl="0" indent="0">
              <a:spcBef>
                <a:spcPts val="1200"/>
              </a:spcBef>
              <a:spcAft>
                <a:spcPts val="200"/>
              </a:spcAft>
              <a:buNone/>
            </a:pPr>
            <a:endParaRPr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1097275" y="286600"/>
            <a:ext cx="10058400" cy="7107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chemeClr val="dk1"/>
              </a:buClr>
              <a:buSzPts val="4800"/>
              <a:buFont typeface="Calibri"/>
              <a:buNone/>
            </a:pPr>
            <a:r>
              <a:rPr lang="en-US" b="1" dirty="0">
                <a:latin typeface="Calibri" panose="020F0502020204030204" pitchFamily="34" charset="0"/>
                <a:cs typeface="Calibri" panose="020F0502020204030204" pitchFamily="34" charset="0"/>
              </a:rPr>
              <a:t>Using leverage of PBIS for SEL</a:t>
            </a:r>
            <a:endParaRPr sz="4800" b="1" u="none" strike="noStrike" cap="none" dirty="0">
              <a:solidFill>
                <a:schemeClr val="dk1"/>
              </a:solidFill>
              <a:latin typeface="Calibri" panose="020F0502020204030204" pitchFamily="34" charset="0"/>
              <a:cs typeface="Calibri" panose="020F0502020204030204" pitchFamily="34" charset="0"/>
              <a:sym typeface="Calibri"/>
            </a:endParaRPr>
          </a:p>
        </p:txBody>
      </p:sp>
      <p:sp>
        <p:nvSpPr>
          <p:cNvPr id="901" name="Shape 901"/>
          <p:cNvSpPr txBox="1">
            <a:spLocks noGrp="1"/>
          </p:cNvSpPr>
          <p:nvPr>
            <p:ph type="body" idx="1"/>
          </p:nvPr>
        </p:nvSpPr>
        <p:spPr>
          <a:xfrm>
            <a:off x="300550" y="860650"/>
            <a:ext cx="10677600" cy="58743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None/>
            </a:pPr>
            <a:endParaRPr sz="3200" dirty="0"/>
          </a:p>
          <a:p>
            <a:pPr marL="91440" lvl="0" indent="-154940" rtl="0">
              <a:spcBef>
                <a:spcPts val="0"/>
              </a:spcBef>
              <a:spcAft>
                <a:spcPts val="0"/>
              </a:spcAft>
              <a:buClr>
                <a:schemeClr val="accent1"/>
              </a:buClr>
              <a:buSzPts val="3000"/>
              <a:buFont typeface="Calibri"/>
              <a:buChar char=" "/>
            </a:pPr>
            <a:r>
              <a:rPr lang="en-US" sz="3200" dirty="0"/>
              <a:t>    </a:t>
            </a:r>
            <a:r>
              <a:rPr lang="en-US" sz="2800" b="1" dirty="0">
                <a:latin typeface="+mj-lt"/>
                <a:cs typeface="Calibri" panose="020F0502020204030204" pitchFamily="34" charset="0"/>
              </a:rPr>
              <a:t>By creating proactive systems of support with clear, explicit expectations and consistent feedback, we are;</a:t>
            </a:r>
            <a:endParaRPr sz="2800" b="1" dirty="0">
              <a:latin typeface="+mj-lt"/>
              <a:cs typeface="Calibri" panose="020F0502020204030204" pitchFamily="34" charset="0"/>
            </a:endParaRPr>
          </a:p>
          <a:p>
            <a:pPr marL="91440" marR="0" lvl="0" indent="-154940" algn="l" rtl="0">
              <a:lnSpc>
                <a:spcPct val="90000"/>
              </a:lnSpc>
              <a:spcBef>
                <a:spcPts val="0"/>
              </a:spcBef>
              <a:spcAft>
                <a:spcPts val="0"/>
              </a:spcAft>
              <a:buClr>
                <a:schemeClr val="accent1"/>
              </a:buClr>
              <a:buSzPts val="3000"/>
              <a:buFont typeface="Calibri"/>
              <a:buChar char=" "/>
            </a:pPr>
            <a:r>
              <a:rPr lang="en-US" sz="2800" b="1" i="1" dirty="0">
                <a:latin typeface="+mj-lt"/>
                <a:cs typeface="Calibri" panose="020F0502020204030204" pitchFamily="34" charset="0"/>
              </a:rPr>
              <a:t>Creating a culture of caring</a:t>
            </a:r>
            <a:r>
              <a:rPr lang="en-US" sz="2800" dirty="0">
                <a:latin typeface="+mj-lt"/>
                <a:cs typeface="Calibri" panose="020F0502020204030204" pitchFamily="34" charset="0"/>
              </a:rPr>
              <a:t>- human beings are hard-wired for relationships, trust is built through active caring for students, physically and emotionally</a:t>
            </a:r>
            <a:endParaRPr sz="2800" dirty="0">
              <a:latin typeface="+mj-lt"/>
              <a:cs typeface="Calibri" panose="020F0502020204030204" pitchFamily="34" charset="0"/>
            </a:endParaRPr>
          </a:p>
          <a:p>
            <a:pPr marL="0" marR="0" lvl="0" indent="0" algn="l" rtl="0">
              <a:lnSpc>
                <a:spcPct val="90000"/>
              </a:lnSpc>
              <a:spcBef>
                <a:spcPts val="0"/>
              </a:spcBef>
              <a:spcAft>
                <a:spcPts val="0"/>
              </a:spcAft>
              <a:buNone/>
            </a:pPr>
            <a:r>
              <a:rPr lang="en-US" sz="2800" dirty="0">
                <a:latin typeface="+mj-lt"/>
                <a:cs typeface="Calibri" panose="020F0502020204030204" pitchFamily="34" charset="0"/>
              </a:rPr>
              <a:t>    </a:t>
            </a:r>
            <a:r>
              <a:rPr lang="en-US" sz="2800" b="1" i="1" dirty="0">
                <a:latin typeface="+mj-lt"/>
                <a:cs typeface="Calibri" panose="020F0502020204030204" pitchFamily="34" charset="0"/>
              </a:rPr>
              <a:t>Cultivating learning partnerships </a:t>
            </a:r>
            <a:r>
              <a:rPr lang="en-US" sz="2800" dirty="0">
                <a:latin typeface="+mj-lt"/>
                <a:cs typeface="Calibri" panose="020F0502020204030204" pitchFamily="34" charset="0"/>
              </a:rPr>
              <a:t>anchored in affirmation, mutual respect and validation  </a:t>
            </a:r>
            <a:br>
              <a:rPr lang="en-US" sz="2800" dirty="0">
                <a:latin typeface="+mj-lt"/>
                <a:cs typeface="Calibri" panose="020F0502020204030204" pitchFamily="34" charset="0"/>
              </a:rPr>
            </a:br>
            <a:r>
              <a:rPr lang="en-US" sz="2800" dirty="0">
                <a:latin typeface="+mj-lt"/>
                <a:cs typeface="Calibri" panose="020F0502020204030204" pitchFamily="34" charset="0"/>
              </a:rPr>
              <a:t>     </a:t>
            </a:r>
            <a:r>
              <a:rPr lang="en-US" sz="2800" b="1" i="1" dirty="0">
                <a:latin typeface="+mj-lt"/>
                <a:cs typeface="Calibri" panose="020F0502020204030204" pitchFamily="34" charset="0"/>
              </a:rPr>
              <a:t>Increasing opportunities to respond and encourage risk taking</a:t>
            </a:r>
            <a:endParaRPr sz="2800" b="1" i="1" dirty="0">
              <a:latin typeface="+mj-lt"/>
              <a:cs typeface="Calibri" panose="020F0502020204030204" pitchFamily="34" charset="0"/>
            </a:endParaRPr>
          </a:p>
          <a:p>
            <a:pPr marL="0" marR="0" lvl="0" indent="0" algn="l" rtl="0">
              <a:lnSpc>
                <a:spcPct val="90000"/>
              </a:lnSpc>
              <a:spcBef>
                <a:spcPts val="0"/>
              </a:spcBef>
              <a:spcAft>
                <a:spcPts val="0"/>
              </a:spcAft>
              <a:buNone/>
            </a:pPr>
            <a:r>
              <a:rPr lang="en-US" sz="2800" b="1" i="1" dirty="0">
                <a:latin typeface="+mj-lt"/>
                <a:cs typeface="Calibri" panose="020F0502020204030204" pitchFamily="34" charset="0"/>
              </a:rPr>
              <a:t>    Using data to monitor behavior and inform professional learning</a:t>
            </a:r>
            <a:endParaRPr sz="2800" b="1" i="1" dirty="0">
              <a:latin typeface="+mj-lt"/>
              <a:cs typeface="Calibri" panose="020F0502020204030204" pitchFamily="34" charset="0"/>
            </a:endParaRPr>
          </a:p>
          <a:p>
            <a:pPr marL="0" marR="0" lvl="0" indent="0" algn="l" rtl="0">
              <a:lnSpc>
                <a:spcPct val="90000"/>
              </a:lnSpc>
              <a:spcBef>
                <a:spcPts val="0"/>
              </a:spcBef>
              <a:spcAft>
                <a:spcPts val="0"/>
              </a:spcAft>
              <a:buNone/>
            </a:pPr>
            <a:r>
              <a:rPr lang="en-US" sz="3200" b="1" i="1" dirty="0">
                <a:latin typeface="Arial" panose="020B0604020202020204" pitchFamily="34" charset="0"/>
                <a:cs typeface="Arial" panose="020B0604020202020204" pitchFamily="34" charset="0"/>
              </a:rPr>
              <a:t>   </a:t>
            </a:r>
            <a:endParaRPr sz="3200" b="1" i="1" dirty="0">
              <a:latin typeface="Arial" panose="020B0604020202020204" pitchFamily="34" charset="0"/>
              <a:cs typeface="Arial" panose="020B0604020202020204" pitchFamily="34" charset="0"/>
            </a:endParaRPr>
          </a:p>
          <a:p>
            <a:pPr marL="0" marR="0" lvl="0" indent="0" algn="l" rtl="0">
              <a:lnSpc>
                <a:spcPct val="90000"/>
              </a:lnSpc>
              <a:spcBef>
                <a:spcPts val="0"/>
              </a:spcBef>
              <a:spcAft>
                <a:spcPts val="0"/>
              </a:spcAft>
              <a:buNone/>
            </a:pPr>
            <a:endParaRPr sz="3200" b="1" i="1" dirty="0"/>
          </a:p>
          <a:p>
            <a:pPr marL="0" marR="0" lvl="0" indent="0" algn="l" rtl="0">
              <a:lnSpc>
                <a:spcPct val="90000"/>
              </a:lnSpc>
              <a:spcBef>
                <a:spcPts val="0"/>
              </a:spcBef>
              <a:spcAft>
                <a:spcPts val="0"/>
              </a:spcAft>
              <a:buNone/>
            </a:pPr>
            <a:endParaRPr sz="3200" b="1" i="1" dirty="0"/>
          </a:p>
          <a:p>
            <a:pPr marL="0" marR="0" lvl="0" indent="0" algn="l" rtl="0">
              <a:lnSpc>
                <a:spcPct val="90000"/>
              </a:lnSpc>
              <a:spcBef>
                <a:spcPts val="0"/>
              </a:spcBef>
              <a:spcAft>
                <a:spcPts val="0"/>
              </a:spcAft>
              <a:buNone/>
            </a:pPr>
            <a:endParaRPr sz="3200" dirty="0"/>
          </a:p>
          <a:p>
            <a:pPr marL="0" marR="0" lvl="0" indent="0" algn="l" rtl="0">
              <a:lnSpc>
                <a:spcPct val="90000"/>
              </a:lnSpc>
              <a:spcBef>
                <a:spcPts val="0"/>
              </a:spcBef>
              <a:spcAft>
                <a:spcPts val="0"/>
              </a:spcAft>
              <a:buNone/>
            </a:pPr>
            <a:endParaRPr sz="3200" dirty="0"/>
          </a:p>
          <a:p>
            <a:pPr marL="0" marR="0" lvl="0" indent="0" algn="l" rtl="0">
              <a:lnSpc>
                <a:spcPct val="90000"/>
              </a:lnSpc>
              <a:spcBef>
                <a:spcPts val="0"/>
              </a:spcBef>
              <a:spcAft>
                <a:spcPts val="0"/>
              </a:spcAft>
              <a:buNone/>
            </a:pPr>
            <a:endParaRPr sz="3200" dirty="0"/>
          </a:p>
          <a:p>
            <a:pPr marL="0" marR="0" lvl="0" indent="0" algn="l" rtl="0">
              <a:lnSpc>
                <a:spcPct val="90000"/>
              </a:lnSpc>
              <a:spcBef>
                <a:spcPts val="0"/>
              </a:spcBef>
              <a:spcAft>
                <a:spcPts val="0"/>
              </a:spcAft>
              <a:buNone/>
            </a:pPr>
            <a:endParaRPr sz="3200" dirty="0"/>
          </a:p>
          <a:p>
            <a:pPr marL="91440" marR="0" lvl="0" indent="-154940" algn="l" rtl="0">
              <a:lnSpc>
                <a:spcPct val="90000"/>
              </a:lnSpc>
              <a:spcBef>
                <a:spcPts val="0"/>
              </a:spcBef>
              <a:spcAft>
                <a:spcPts val="0"/>
              </a:spcAft>
              <a:buClr>
                <a:schemeClr val="accent1"/>
              </a:buClr>
              <a:buSzPts val="3000"/>
              <a:buFont typeface="Calibri"/>
              <a:buChar char=" "/>
            </a:pPr>
            <a:r>
              <a:rPr lang="en-US" sz="3200" dirty="0"/>
              <a:t> </a:t>
            </a:r>
            <a:endParaRPr sz="3200" dirty="0"/>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r>
              <a:rPr lang="en-US" sz="4800" b="0" i="0" u="none" strike="noStrike" cap="none">
                <a:solidFill>
                  <a:schemeClr val="dk1"/>
                </a:solidFill>
                <a:latin typeface="Calibri"/>
                <a:ea typeface="Calibri"/>
                <a:cs typeface="Calibri"/>
                <a:sym typeface="Calibri"/>
              </a:rPr>
              <a:t> </a:t>
            </a:r>
            <a:endParaRPr sz="5400" b="0" i="0" u="none" strike="noStrike" cap="none">
              <a:solidFill>
                <a:schemeClr val="dk1"/>
              </a:solidFill>
              <a:latin typeface="Calibri"/>
              <a:ea typeface="Calibri"/>
              <a:cs typeface="Calibri"/>
              <a:sym typeface="Calibri"/>
            </a:endParaRPr>
          </a:p>
        </p:txBody>
      </p:sp>
      <p:sp>
        <p:nvSpPr>
          <p:cNvPr id="907" name="Shape 90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908" name="Shape 908" descr="http://www.brainrules.net/images/cover-BR2.jpg"/>
          <p:cNvPicPr preferRelativeResize="0"/>
          <p:nvPr/>
        </p:nvPicPr>
        <p:blipFill rotWithShape="1">
          <a:blip r:embed="rId3">
            <a:alphaModFix/>
          </a:blip>
          <a:srcRect/>
          <a:stretch/>
        </p:blipFill>
        <p:spPr>
          <a:xfrm>
            <a:off x="1003974" y="355729"/>
            <a:ext cx="4200525" cy="6343651"/>
          </a:xfrm>
          <a:prstGeom prst="rect">
            <a:avLst/>
          </a:prstGeom>
          <a:ln>
            <a:noFill/>
          </a:ln>
          <a:effectLst>
            <a:outerShdw blurRad="292100" dist="139700" dir="2700000" algn="tl" rotWithShape="0">
              <a:srgbClr val="333333">
                <a:alpha val="65000"/>
              </a:srgbClr>
            </a:outerShdw>
          </a:effectLst>
        </p:spPr>
      </p:pic>
      <p:pic>
        <p:nvPicPr>
          <p:cNvPr id="909" name="Shape 909"/>
          <p:cNvPicPr preferRelativeResize="0"/>
          <p:nvPr/>
        </p:nvPicPr>
        <p:blipFill rotWithShape="1">
          <a:blip r:embed="rId4">
            <a:alphaModFix/>
          </a:blip>
          <a:srcRect/>
          <a:stretch/>
        </p:blipFill>
        <p:spPr>
          <a:xfrm>
            <a:off x="6671262" y="355728"/>
            <a:ext cx="4199937" cy="6343961"/>
          </a:xfrm>
          <a:prstGeom prst="rect">
            <a:avLst/>
          </a:prstGeom>
          <a:ln w="9525">
            <a:solidFill>
              <a:schemeClr val="tx1"/>
            </a:solid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Shape 915" descr="http://ecx.images-amazon.com/images/I/71gZW5pnY1L.jpg"/>
          <p:cNvPicPr preferRelativeResize="0"/>
          <p:nvPr/>
        </p:nvPicPr>
        <p:blipFill rotWithShape="1">
          <a:blip r:embed="rId3">
            <a:alphaModFix/>
          </a:blip>
          <a:srcRect/>
          <a:stretch/>
        </p:blipFill>
        <p:spPr>
          <a:xfrm>
            <a:off x="6628253" y="395923"/>
            <a:ext cx="4168377" cy="628146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13D0DAA-5CE0-2F43-9E80-E51B31CF47BE}"/>
              </a:ext>
            </a:extLst>
          </p:cNvPr>
          <p:cNvPicPr>
            <a:picLocks noChangeAspect="1"/>
          </p:cNvPicPr>
          <p:nvPr/>
        </p:nvPicPr>
        <p:blipFill>
          <a:blip r:embed="rId4"/>
          <a:stretch>
            <a:fillRect/>
          </a:stretch>
        </p:blipFill>
        <p:spPr>
          <a:xfrm>
            <a:off x="1031630" y="395923"/>
            <a:ext cx="4367903" cy="62814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pic>
        <p:nvPicPr>
          <p:cNvPr id="179" name="Shape 179"/>
          <p:cNvPicPr preferRelativeResize="0">
            <a:picLocks noGrp="1"/>
          </p:cNvPicPr>
          <p:nvPr>
            <p:ph type="body" idx="1"/>
          </p:nvPr>
        </p:nvPicPr>
        <p:blipFill rotWithShape="1">
          <a:blip r:embed="rId3">
            <a:alphaModFix/>
          </a:blip>
          <a:srcRect/>
          <a:stretch/>
        </p:blipFill>
        <p:spPr>
          <a:xfrm>
            <a:off x="1600568" y="-1736336"/>
            <a:ext cx="9051823" cy="8594336"/>
          </a:xfrm>
          <a:prstGeom prst="rect">
            <a:avLst/>
          </a:prstGeom>
          <a:noFill/>
          <a:ln>
            <a:noFill/>
          </a:ln>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Shape 9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923" name="Shape 92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924" name="Shape 924" descr="http://i0.wp.com/alifeofproductivity.com/wp-content/uploads/2013/06/mindset.001.png?resize=291%2C442"/>
          <p:cNvPicPr preferRelativeResize="0"/>
          <p:nvPr/>
        </p:nvPicPr>
        <p:blipFill rotWithShape="1">
          <a:blip r:embed="rId3">
            <a:alphaModFix/>
          </a:blip>
          <a:srcRect l="1879" t="1219" r="3760" b="3344"/>
          <a:stretch/>
        </p:blipFill>
        <p:spPr>
          <a:xfrm>
            <a:off x="1611984" y="801278"/>
            <a:ext cx="2601798" cy="3996965"/>
          </a:xfrm>
          <a:prstGeom prst="rect">
            <a:avLst/>
          </a:prstGeom>
          <a:noFill/>
          <a:ln w="19050"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pic>
        <p:nvPicPr>
          <p:cNvPr id="925" name="Shape 925" descr="http://ebusiness.ascd.org/serverfiles/productimages/115041b.jpg"/>
          <p:cNvPicPr preferRelativeResize="0"/>
          <p:nvPr/>
        </p:nvPicPr>
        <p:blipFill rotWithShape="1">
          <a:blip r:embed="rId4">
            <a:alphaModFix/>
          </a:blip>
          <a:srcRect/>
          <a:stretch/>
        </p:blipFill>
        <p:spPr>
          <a:xfrm>
            <a:off x="4727577" y="2059094"/>
            <a:ext cx="2543175" cy="3810000"/>
          </a:xfrm>
          <a:prstGeom prst="rect">
            <a:avLst/>
          </a:prstGeom>
          <a:noFill/>
          <a:ln w="19050"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pic>
        <p:nvPicPr>
          <p:cNvPr id="926" name="Shape 926" descr="http://donnawilsonphd.org/wp-content/uploads/2013/04/5bi-new-cover.jpg"/>
          <p:cNvPicPr preferRelativeResize="0"/>
          <p:nvPr/>
        </p:nvPicPr>
        <p:blipFill rotWithShape="1">
          <a:blip r:embed="rId5">
            <a:alphaModFix/>
          </a:blip>
          <a:srcRect/>
          <a:stretch/>
        </p:blipFill>
        <p:spPr>
          <a:xfrm>
            <a:off x="7828993" y="716437"/>
            <a:ext cx="2766735" cy="4059302"/>
          </a:xfrm>
          <a:prstGeom prst="rect">
            <a:avLst/>
          </a:prstGeom>
          <a:noFill/>
          <a:ln w="19050" cap="flat" cmpd="sng">
            <a:solidFill>
              <a:schemeClr val="dk1"/>
            </a:solidFill>
            <a:prstDash val="solid"/>
            <a:round/>
            <a:headEnd type="none" w="med" len="med"/>
            <a:tailEnd type="none" w="med" len="med"/>
          </a:ln>
          <a:effectLst>
            <a:outerShdw blurRad="50800" dist="38100" dir="2700000" algn="tl" rotWithShape="0">
              <a:srgbClr val="000000">
                <a:alpha val="40000"/>
              </a:srgbClr>
            </a:outerShdw>
          </a:effec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800"/>
              <a:buFont typeface="Calibri"/>
              <a:buNone/>
            </a:pPr>
            <a:endParaRPr sz="4800" b="0" i="0" u="none" strike="noStrike" cap="none">
              <a:solidFill>
                <a:schemeClr val="dk1"/>
              </a:solidFill>
              <a:latin typeface="Calibri"/>
              <a:ea typeface="Calibri"/>
              <a:cs typeface="Calibri"/>
              <a:sym typeface="Calibri"/>
            </a:endParaRPr>
          </a:p>
        </p:txBody>
      </p:sp>
      <p:sp>
        <p:nvSpPr>
          <p:cNvPr id="932" name="Shape 93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3556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pic>
        <p:nvPicPr>
          <p:cNvPr id="933" name="Shape 933"/>
          <p:cNvPicPr preferRelativeResize="0"/>
          <p:nvPr/>
        </p:nvPicPr>
        <p:blipFill rotWithShape="1">
          <a:blip r:embed="rId3">
            <a:alphaModFix/>
          </a:blip>
          <a:srcRect/>
          <a:stretch/>
        </p:blipFill>
        <p:spPr>
          <a:xfrm>
            <a:off x="1097280" y="443345"/>
            <a:ext cx="3747456" cy="5665197"/>
          </a:xfrm>
          <a:prstGeom prst="rect">
            <a:avLst/>
          </a:prstGeom>
          <a:ln>
            <a:noFill/>
          </a:ln>
          <a:effectLst>
            <a:outerShdw blurRad="292100" dist="139700" dir="2700000" algn="tl" rotWithShape="0">
              <a:srgbClr val="333333">
                <a:alpha val="65000"/>
              </a:srgbClr>
            </a:outerShdw>
          </a:effectLst>
        </p:spPr>
      </p:pic>
      <p:pic>
        <p:nvPicPr>
          <p:cNvPr id="934" name="Shape 934"/>
          <p:cNvPicPr preferRelativeResize="0"/>
          <p:nvPr/>
        </p:nvPicPr>
        <p:blipFill rotWithShape="1">
          <a:blip r:embed="rId4">
            <a:alphaModFix/>
          </a:blip>
          <a:srcRect/>
          <a:stretch/>
        </p:blipFill>
        <p:spPr>
          <a:xfrm>
            <a:off x="6021549" y="286603"/>
            <a:ext cx="3957317" cy="606699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Shape 939"/>
          <p:cNvPicPr preferRelativeResize="0"/>
          <p:nvPr/>
        </p:nvPicPr>
        <p:blipFill rotWithShape="1">
          <a:blip r:embed="rId3">
            <a:alphaModFix/>
          </a:blip>
          <a:srcRect/>
          <a:stretch/>
        </p:blipFill>
        <p:spPr>
          <a:xfrm>
            <a:off x="1097278" y="346097"/>
            <a:ext cx="4045527" cy="6037170"/>
          </a:xfrm>
          <a:prstGeom prst="rect">
            <a:avLst/>
          </a:prstGeom>
          <a:ln>
            <a:noFill/>
          </a:ln>
          <a:effectLst>
            <a:outerShdw blurRad="292100" dist="139700" dir="2700000" algn="tl" rotWithShape="0">
              <a:srgbClr val="333333">
                <a:alpha val="65000"/>
              </a:srgbClr>
            </a:outerShdw>
          </a:effectLst>
        </p:spPr>
      </p:pic>
      <p:pic>
        <p:nvPicPr>
          <p:cNvPr id="940" name="Shape 940"/>
          <p:cNvPicPr preferRelativeResize="0"/>
          <p:nvPr/>
        </p:nvPicPr>
        <p:blipFill>
          <a:blip r:embed="rId4">
            <a:alphaModFix/>
          </a:blip>
          <a:stretch>
            <a:fillRect/>
          </a:stretch>
        </p:blipFill>
        <p:spPr>
          <a:xfrm>
            <a:off x="6287775" y="346100"/>
            <a:ext cx="4125599" cy="603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514458" y="577688"/>
            <a:ext cx="10872166" cy="5833003"/>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0"/>
              </a:spcBef>
              <a:spcAft>
                <a:spcPts val="0"/>
              </a:spcAft>
              <a:buClr>
                <a:schemeClr val="accent1"/>
              </a:buClr>
              <a:buSzPts val="4400"/>
              <a:buFont typeface="Calibri"/>
              <a:buChar char=" "/>
            </a:pPr>
            <a:r>
              <a:rPr lang="en-US" sz="4400" b="1" i="1" dirty="0">
                <a:latin typeface="Spectral"/>
                <a:ea typeface="Spectral"/>
                <a:cs typeface="Spectral"/>
                <a:sym typeface="Spectral"/>
              </a:rPr>
              <a:t>Amy </a:t>
            </a:r>
            <a:r>
              <a:rPr lang="en-US" sz="4400" b="1" i="1" dirty="0" err="1">
                <a:latin typeface="Spectral"/>
                <a:ea typeface="Spectral"/>
                <a:cs typeface="Spectral"/>
                <a:sym typeface="Spectral"/>
              </a:rPr>
              <a:t>Okeze</a:t>
            </a:r>
            <a:r>
              <a:rPr lang="en-US" sz="4400" i="1" dirty="0">
                <a:latin typeface="Spectral"/>
                <a:ea typeface="Spectral"/>
                <a:cs typeface="Spectral"/>
                <a:sym typeface="Spectral"/>
              </a:rPr>
              <a:t> :</a:t>
            </a:r>
            <a:r>
              <a:rPr lang="en-US" sz="4400" dirty="0"/>
              <a:t> </a:t>
            </a:r>
            <a:r>
              <a:rPr lang="en-US" sz="4400" u="sng" dirty="0">
                <a:solidFill>
                  <a:schemeClr val="hlink"/>
                </a:solidFill>
                <a:hlinkClick r:id="rId3"/>
              </a:rPr>
              <a:t>okezeal@gmail.com</a:t>
            </a:r>
            <a:r>
              <a:rPr lang="en-US" sz="4400" dirty="0"/>
              <a:t> and Puget Sound Educational Service District (PSESD)</a:t>
            </a:r>
            <a:endParaRPr sz="4400" dirty="0"/>
          </a:p>
          <a:p>
            <a:pPr marL="91440" marR="0" lvl="0" indent="-91440" algn="l" rtl="0">
              <a:lnSpc>
                <a:spcPct val="90000"/>
              </a:lnSpc>
              <a:spcBef>
                <a:spcPts val="0"/>
              </a:spcBef>
              <a:spcAft>
                <a:spcPts val="0"/>
              </a:spcAft>
              <a:buClr>
                <a:schemeClr val="accent1"/>
              </a:buClr>
              <a:buSzPts val="4400"/>
              <a:buFont typeface="Calibri"/>
              <a:buChar char=" "/>
            </a:pPr>
            <a:r>
              <a:rPr lang="en-US" sz="4400" dirty="0" err="1"/>
              <a:t>aokeze@psesd.org</a:t>
            </a:r>
            <a:endParaRPr sz="4400" dirty="0"/>
          </a:p>
          <a:p>
            <a:pPr marL="91440" marR="0" lvl="0" indent="-91440" algn="l" rtl="0">
              <a:lnSpc>
                <a:spcPct val="90000"/>
              </a:lnSpc>
              <a:spcBef>
                <a:spcPts val="0"/>
              </a:spcBef>
              <a:spcAft>
                <a:spcPts val="0"/>
              </a:spcAft>
              <a:buClr>
                <a:schemeClr val="accent1"/>
              </a:buClr>
              <a:buSzPts val="4400"/>
              <a:buFont typeface="Pacifico"/>
              <a:buChar char=" "/>
            </a:pPr>
            <a:endParaRPr lang="en-US" sz="4400" i="0" u="none" strike="noStrike" cap="none" dirty="0">
              <a:solidFill>
                <a:srgbClr val="3F3F3F"/>
              </a:solidFill>
              <a:latin typeface="Pacifico"/>
              <a:ea typeface="Pacifico"/>
              <a:cs typeface="Pacifico"/>
              <a:sym typeface="Pacifico"/>
            </a:endParaRPr>
          </a:p>
          <a:p>
            <a:pPr marL="91440" marR="0" lvl="0" indent="-91440" algn="l" rtl="0">
              <a:lnSpc>
                <a:spcPct val="90000"/>
              </a:lnSpc>
              <a:spcBef>
                <a:spcPts val="0"/>
              </a:spcBef>
              <a:spcAft>
                <a:spcPts val="0"/>
              </a:spcAft>
              <a:buClr>
                <a:schemeClr val="accent1"/>
              </a:buClr>
              <a:buSzPts val="4400"/>
              <a:buFont typeface="Pacifico"/>
              <a:buChar char=" "/>
            </a:pPr>
            <a:r>
              <a:rPr lang="en-US" sz="4400" b="1" i="1" u="none" strike="noStrike" cap="none" dirty="0">
                <a:solidFill>
                  <a:srgbClr val="3F3F3F"/>
                </a:solidFill>
                <a:latin typeface="Pacifico"/>
                <a:ea typeface="Pacifico"/>
                <a:cs typeface="Pacifico"/>
                <a:sym typeface="Pacifico"/>
              </a:rPr>
              <a:t>Conn McQuinn</a:t>
            </a:r>
            <a:r>
              <a:rPr lang="en-US" sz="4400" b="1" i="1" dirty="0">
                <a:latin typeface="Pacifico"/>
                <a:ea typeface="Pacifico"/>
                <a:cs typeface="Pacifico"/>
                <a:sym typeface="Pacifico"/>
              </a:rPr>
              <a:t> </a:t>
            </a:r>
            <a:r>
              <a:rPr lang="en-US" sz="4400" dirty="0">
                <a:latin typeface="Pacifico"/>
                <a:ea typeface="Pacifico"/>
                <a:cs typeface="Pacifico"/>
                <a:sym typeface="Pacifico"/>
              </a:rPr>
              <a:t>:</a:t>
            </a:r>
            <a:endParaRPr dirty="0">
              <a:latin typeface="Pacifico"/>
              <a:ea typeface="Pacifico"/>
              <a:cs typeface="Pacifico"/>
              <a:sym typeface="Pacifico"/>
            </a:endParaRPr>
          </a:p>
          <a:p>
            <a:pPr marL="91440" marR="0" lvl="0" indent="-91440" algn="l" rtl="0">
              <a:lnSpc>
                <a:spcPct val="90000"/>
              </a:lnSpc>
              <a:spcBef>
                <a:spcPts val="1400"/>
              </a:spcBef>
              <a:spcAft>
                <a:spcPts val="0"/>
              </a:spcAft>
              <a:buClr>
                <a:schemeClr val="accent1"/>
              </a:buClr>
              <a:buSzPts val="4400"/>
              <a:buFont typeface="Calibri"/>
              <a:buChar char=" "/>
            </a:pPr>
            <a:r>
              <a:rPr lang="en-US" sz="4400" b="0" i="0" u="none" strike="noStrike" cap="none" dirty="0">
                <a:solidFill>
                  <a:srgbClr val="3F3F3F"/>
                </a:solidFill>
                <a:latin typeface="Calibri"/>
                <a:ea typeface="Calibri"/>
                <a:cs typeface="Calibri"/>
                <a:sym typeface="Calibri"/>
              </a:rPr>
              <a:t>McQuinnable Educational Services</a:t>
            </a:r>
            <a:endParaRPr sz="4400" b="0" i="0" u="none" strike="noStrike" cap="none" dirty="0">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chemeClr val="accent1"/>
              </a:buClr>
              <a:buSzPts val="4400"/>
              <a:buFont typeface="Calibri"/>
              <a:buChar char=" "/>
            </a:pPr>
            <a:r>
              <a:rPr lang="en-US" sz="4400" b="0" i="0" u="sng" strike="noStrike" cap="none" dirty="0">
                <a:solidFill>
                  <a:schemeClr val="hlink"/>
                </a:solidFill>
                <a:latin typeface="Calibri"/>
                <a:ea typeface="Calibri"/>
                <a:cs typeface="Calibri"/>
                <a:sym typeface="Calibri"/>
                <a:hlinkClick r:id="rId4"/>
              </a:rPr>
              <a:t>conn@mcquinnable.com</a:t>
            </a:r>
            <a:endParaRPr sz="4400" b="0" i="0" u="none" strike="noStrike" cap="none" dirty="0">
              <a:solidFill>
                <a:srgbClr val="3F3F3F"/>
              </a:solidFill>
              <a:latin typeface="Calibri"/>
              <a:ea typeface="Calibri"/>
              <a:cs typeface="Calibri"/>
              <a:sym typeface="Calibri"/>
            </a:endParaRPr>
          </a:p>
          <a:p>
            <a:pPr marL="1100000" marR="0" lvl="5" indent="-419100" algn="l" rtl="0">
              <a:lnSpc>
                <a:spcPct val="90000"/>
              </a:lnSpc>
              <a:spcBef>
                <a:spcPts val="1400"/>
              </a:spcBef>
              <a:spcAft>
                <a:spcPts val="0"/>
              </a:spcAft>
              <a:buClr>
                <a:schemeClr val="accent1"/>
              </a:buClr>
              <a:buSzPts val="4400"/>
              <a:buFont typeface="Calibri"/>
              <a:buChar char="◦"/>
            </a:pPr>
            <a:r>
              <a:rPr lang="en-US" sz="4400" b="0" i="0" u="none" strike="noStrike" cap="none" dirty="0">
                <a:solidFill>
                  <a:srgbClr val="3F3F3F"/>
                </a:solidFill>
                <a:latin typeface="Calibri"/>
                <a:ea typeface="Calibri"/>
                <a:cs typeface="Calibri"/>
                <a:sym typeface="Calibri"/>
              </a:rPr>
              <a:t>Download presentation: </a:t>
            </a:r>
            <a:r>
              <a:rPr lang="en-US" sz="4400" b="1" i="0" u="none" strike="noStrike" cap="none" dirty="0">
                <a:solidFill>
                  <a:srgbClr val="3F3F3F"/>
                </a:solidFill>
                <a:latin typeface="Calibri"/>
                <a:ea typeface="Calibri"/>
                <a:cs typeface="Calibri"/>
                <a:sym typeface="Calibri"/>
              </a:rPr>
              <a:t>http://</a:t>
            </a:r>
            <a:r>
              <a:rPr lang="en-US" sz="4400" b="1" i="0" u="none" strike="noStrike" cap="none" dirty="0" err="1">
                <a:solidFill>
                  <a:srgbClr val="3F3F3F"/>
                </a:solidFill>
                <a:latin typeface="Calibri"/>
                <a:ea typeface="Calibri"/>
                <a:cs typeface="Calibri"/>
                <a:sym typeface="Calibri"/>
              </a:rPr>
              <a:t>www.mcquinnable.com</a:t>
            </a:r>
            <a:endParaRPr sz="4400" b="0" i="0" u="none" strike="noStrike" cap="none" dirty="0">
              <a:solidFill>
                <a:srgbClr val="3F3F3F"/>
              </a:solidFill>
              <a:latin typeface="Calibri"/>
              <a:ea typeface="Calibri"/>
              <a:cs typeface="Calibri"/>
              <a:sym typeface="Calibri"/>
            </a:endParaRPr>
          </a:p>
          <a:p>
            <a:pPr marL="91440" marR="0" lvl="0" indent="35560" algn="l" rtl="0">
              <a:lnSpc>
                <a:spcPct val="90000"/>
              </a:lnSpc>
              <a:spcBef>
                <a:spcPts val="1400"/>
              </a:spcBef>
              <a:spcAft>
                <a:spcPts val="0"/>
              </a:spcAft>
              <a:buClr>
                <a:schemeClr val="accent1"/>
              </a:buClr>
              <a:buSzPts val="2000"/>
              <a:buFont typeface="Calibri"/>
              <a:buNone/>
            </a:pPr>
            <a:endParaRPr sz="2000" b="0" i="0" u="none" strike="noStrike" cap="none" dirty="0">
              <a:solidFill>
                <a:srgbClr val="3F3F3F"/>
              </a:solidFill>
              <a:latin typeface="Calibri"/>
              <a:ea typeface="Calibri"/>
              <a:cs typeface="Calibri"/>
              <a:sym typeface="Calibri"/>
            </a:endParaRPr>
          </a:p>
        </p:txBody>
      </p:sp>
    </p:spTree>
  </p:cSld>
  <p:clrMapOvr>
    <a:masterClrMapping/>
  </p:clrMapOvr>
  <p:transition spd="med">
    <p:fade/>
  </p:transition>
</p:sld>
</file>

<file path=ppt/theme/theme1.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cademicScience">
      <a:dk1>
        <a:srgbClr val="000000"/>
      </a:dk1>
      <a:lt1>
        <a:srgbClr val="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5680</Words>
  <Application>Microsoft Office PowerPoint</Application>
  <PresentationFormat>Widescreen</PresentationFormat>
  <Paragraphs>424</Paragraphs>
  <Slides>93</Slides>
  <Notes>93</Notes>
  <HiddenSlides>1</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93</vt:i4>
      </vt:variant>
    </vt:vector>
  </HeadingPairs>
  <TitlesOfParts>
    <vt:vector size="105" baseType="lpstr">
      <vt:lpstr>Palatino Linotype</vt:lpstr>
      <vt:lpstr>Pacifico</vt:lpstr>
      <vt:lpstr>Overlock</vt:lpstr>
      <vt:lpstr>Roboto</vt:lpstr>
      <vt:lpstr>Arial</vt:lpstr>
      <vt:lpstr>Architects Daughter</vt:lpstr>
      <vt:lpstr>Calibri</vt:lpstr>
      <vt:lpstr>Spectral</vt:lpstr>
      <vt:lpstr>Merriweather</vt:lpstr>
      <vt:lpstr>Nunito</vt:lpstr>
      <vt:lpstr>Arial Black</vt:lpstr>
      <vt:lpstr>Retrospect</vt:lpstr>
      <vt:lpstr>Applying Secrets of Neuroscience to Enhance Your PBIS Implementation</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Reflection</vt:lpstr>
      <vt:lpstr>PowerPoint Presentation</vt:lpstr>
      <vt:lpstr>Biology of stress</vt:lpstr>
      <vt:lpstr>PowerPoint Presentation</vt:lpstr>
      <vt:lpstr>PowerPoint Presentation</vt:lpstr>
      <vt:lpstr>PowerPoint Presentation</vt:lpstr>
      <vt:lpstr>Fight* Flight*Freeze* </vt:lpstr>
      <vt:lpstr>PowerPoint Presentation</vt:lpstr>
      <vt:lpstr>THE CEO aka PreFrontal Cortex</vt:lpstr>
      <vt:lpstr>Biochemical dance with the endocrine system</vt:lpstr>
      <vt:lpstr>Dopamine</vt:lpstr>
      <vt:lpstr>Serotonin</vt:lpstr>
      <vt:lpstr>Norepinephrine</vt:lpstr>
      <vt:lpstr>Cortisol</vt:lpstr>
      <vt:lpstr>Oxytocin</vt:lpstr>
      <vt:lpstr> What are the major brain systems involved in learning?</vt:lpstr>
      <vt:lpstr>Then what happens….</vt:lpstr>
      <vt:lpstr>PowerPoint Presentation</vt:lpstr>
      <vt:lpstr>Behavior Cycle  Geoff Colvin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 What are the primary issues or concerns occupying your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Reflection</vt:lpstr>
      <vt:lpstr>PBIS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Social Emotional Learning</vt:lpstr>
      <vt:lpstr>Research says...</vt:lpstr>
      <vt:lpstr>   Principles of PBIS</vt:lpstr>
      <vt:lpstr>Using leverage of PBIS for SEL</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Secrets of Neuroscience to Enhance Your PBIS Implementation</dc:title>
  <cp:lastModifiedBy>Conn McQuinn</cp:lastModifiedBy>
  <cp:revision>11</cp:revision>
  <dcterms:modified xsi:type="dcterms:W3CDTF">2018-02-22T19:55:44Z</dcterms:modified>
</cp:coreProperties>
</file>